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9" roundtripDataSignature="AMtx7mjS1/u3XDLOhTMEBmP/wjEIQQo4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Z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/>
              <a:t>HCM - Human Capital Management (Employee Management Systems)</a:t>
            </a:r>
            <a:endParaRPr/>
          </a:p>
        </p:txBody>
      </p:sp>
      <p:sp>
        <p:nvSpPr>
          <p:cNvPr id="166" name="Google Shape;16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/>
              <a:t>Some slides from a presentation by Chris Philips of Canarie/Canadian Access Federation. These are used to facilitate a discussion around where individual attendees are in terms of their own process and maturity.</a:t>
            </a:r>
            <a:endParaRPr/>
          </a:p>
        </p:txBody>
      </p:sp>
      <p:sp>
        <p:nvSpPr>
          <p:cNvPr id="205" name="Google Shape;20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4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Introduction to Identity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Systems using identity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Where does identity live in your institution?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>
            <a:off x="2720543" y="718958"/>
            <a:ext cx="3182941" cy="3074157"/>
          </a:xfrm>
          <a:prstGeom prst="ellipse">
            <a:avLst/>
          </a:prstGeom>
          <a:solidFill>
            <a:srgbClr val="5B9BD5">
              <a:alpha val="49803"/>
            </a:srgbClr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Technology</a:t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>
            <a:off x="2376121" y="2787382"/>
            <a:ext cx="3871783" cy="3871783"/>
          </a:xfrm>
          <a:prstGeom prst="ellipse">
            <a:avLst/>
          </a:prstGeom>
          <a:solidFill>
            <a:srgbClr val="323F4F">
              <a:alpha val="49803"/>
            </a:srgbClr>
          </a:solidFill>
          <a:ln cap="flat" cmpd="sng" w="12700">
            <a:solidFill>
              <a:srgbClr val="17161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0"/>
          <p:cNvSpPr/>
          <p:nvPr/>
        </p:nvSpPr>
        <p:spPr>
          <a:xfrm>
            <a:off x="4821194" y="-674071"/>
            <a:ext cx="3871783" cy="3871783"/>
          </a:xfrm>
          <a:prstGeom prst="ellipse">
            <a:avLst/>
          </a:prstGeom>
          <a:solidFill>
            <a:srgbClr val="C55A11">
              <a:alpha val="49803"/>
            </a:srgbClr>
          </a:solidFill>
          <a:ln cap="flat" cmpd="sng" w="12700">
            <a:solidFill>
              <a:srgbClr val="833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Registrar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0"/>
          <p:cNvSpPr/>
          <p:nvPr/>
        </p:nvSpPr>
        <p:spPr>
          <a:xfrm>
            <a:off x="5381366" y="1512069"/>
            <a:ext cx="3871783" cy="3871783"/>
          </a:xfrm>
          <a:prstGeom prst="ellipse">
            <a:avLst/>
          </a:prstGeom>
          <a:solidFill>
            <a:srgbClr val="548135">
              <a:alpha val="49803"/>
            </a:srgbClr>
          </a:solidFill>
          <a:ln cap="flat" cmpd="sng" w="12700">
            <a:solidFill>
              <a:srgbClr val="3856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Library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0"/>
          <p:cNvSpPr/>
          <p:nvPr/>
        </p:nvSpPr>
        <p:spPr>
          <a:xfrm>
            <a:off x="5838568" y="4176584"/>
            <a:ext cx="2854409" cy="2964784"/>
          </a:xfrm>
          <a:prstGeom prst="ellipse">
            <a:avLst/>
          </a:prstGeom>
          <a:solidFill>
            <a:srgbClr val="BF9000">
              <a:alpha val="49803"/>
            </a:srgbClr>
          </a:solidFill>
          <a:ln cap="flat" cmpd="sng" w="12700">
            <a:solidFill>
              <a:srgbClr val="7F6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Research Office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Systems using identity</a:t>
            </a:r>
            <a:endParaRPr/>
          </a:p>
        </p:txBody>
      </p:sp>
      <p:sp>
        <p:nvSpPr>
          <p:cNvPr id="169" name="Google Shape;16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User Active Directory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Student records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Human resources/HCM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Payroll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Current research information system (CRIS)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Grant management system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Institutional repositories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Alumni relations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…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5" name="Google Shape;175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76" name="Google Shape;176;p13"/>
          <p:cNvSpPr/>
          <p:nvPr/>
        </p:nvSpPr>
        <p:spPr>
          <a:xfrm>
            <a:off x="1014038" y="401657"/>
            <a:ext cx="2584619" cy="2578062"/>
          </a:xfrm>
          <a:prstGeom prst="ellipse">
            <a:avLst/>
          </a:prstGeom>
          <a:solidFill>
            <a:srgbClr val="5B9BD5">
              <a:alpha val="49803"/>
            </a:srgbClr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Active Directory</a:t>
            </a:r>
            <a:endParaRPr/>
          </a:p>
        </p:txBody>
      </p:sp>
      <p:sp>
        <p:nvSpPr>
          <p:cNvPr id="177" name="Google Shape;177;p13"/>
          <p:cNvSpPr/>
          <p:nvPr/>
        </p:nvSpPr>
        <p:spPr>
          <a:xfrm>
            <a:off x="2242256" y="3524519"/>
            <a:ext cx="2779774" cy="2787381"/>
          </a:xfrm>
          <a:prstGeom prst="ellipse">
            <a:avLst/>
          </a:prstGeom>
          <a:solidFill>
            <a:srgbClr val="323F4F">
              <a:alpha val="49803"/>
            </a:srgbClr>
          </a:solidFill>
          <a:ln cap="flat" cmpd="sng" w="12700">
            <a:solidFill>
              <a:srgbClr val="17161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Human Capital </a:t>
            </a: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3"/>
          <p:cNvSpPr/>
          <p:nvPr/>
        </p:nvSpPr>
        <p:spPr>
          <a:xfrm>
            <a:off x="5348417" y="222422"/>
            <a:ext cx="2669002" cy="2669002"/>
          </a:xfrm>
          <a:prstGeom prst="ellipse">
            <a:avLst/>
          </a:prstGeom>
          <a:solidFill>
            <a:srgbClr val="C55A11">
              <a:alpha val="49803"/>
            </a:srgbClr>
          </a:solidFill>
          <a:ln cap="flat" cmpd="sng" w="12700">
            <a:solidFill>
              <a:srgbClr val="833C0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 Records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3"/>
          <p:cNvSpPr/>
          <p:nvPr/>
        </p:nvSpPr>
        <p:spPr>
          <a:xfrm>
            <a:off x="8166613" y="1419313"/>
            <a:ext cx="2731268" cy="2731268"/>
          </a:xfrm>
          <a:prstGeom prst="ellipse">
            <a:avLst/>
          </a:prstGeom>
          <a:solidFill>
            <a:srgbClr val="548135">
              <a:alpha val="49803"/>
            </a:srgbClr>
          </a:solidFill>
          <a:ln cap="flat" cmpd="sng" w="12700">
            <a:solidFill>
              <a:srgbClr val="3856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Institutional </a:t>
            </a:r>
            <a:r>
              <a:rPr b="1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</a:t>
            </a: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sitory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3"/>
          <p:cNvSpPr/>
          <p:nvPr/>
        </p:nvSpPr>
        <p:spPr>
          <a:xfrm>
            <a:off x="6365791" y="4690448"/>
            <a:ext cx="2209800" cy="2295249"/>
          </a:xfrm>
          <a:prstGeom prst="ellipse">
            <a:avLst/>
          </a:prstGeom>
          <a:solidFill>
            <a:srgbClr val="BF9000">
              <a:alpha val="49803"/>
            </a:srgbClr>
          </a:solidFill>
          <a:ln cap="flat" cmpd="sng" w="12700">
            <a:solidFill>
              <a:srgbClr val="7F6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3"/>
          <p:cNvSpPr/>
          <p:nvPr/>
        </p:nvSpPr>
        <p:spPr>
          <a:xfrm>
            <a:off x="203105" y="5255109"/>
            <a:ext cx="1404056" cy="1404056"/>
          </a:xfrm>
          <a:prstGeom prst="ellipse">
            <a:avLst/>
          </a:prstGeom>
          <a:solidFill>
            <a:srgbClr val="3F3F3F">
              <a:alpha val="49803"/>
            </a:srgbClr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Payroll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3"/>
          <p:cNvSpPr/>
          <p:nvPr/>
        </p:nvSpPr>
        <p:spPr>
          <a:xfrm rot="10800000">
            <a:off x="3747851" y="1491049"/>
            <a:ext cx="1384322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3"/>
          <p:cNvSpPr/>
          <p:nvPr/>
        </p:nvSpPr>
        <p:spPr>
          <a:xfrm rot="-7500272">
            <a:off x="2883368" y="2987346"/>
            <a:ext cx="730892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3"/>
          <p:cNvSpPr/>
          <p:nvPr/>
        </p:nvSpPr>
        <p:spPr>
          <a:xfrm rot="9222575">
            <a:off x="1510135" y="5199269"/>
            <a:ext cx="730892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3"/>
          <p:cNvSpPr/>
          <p:nvPr/>
        </p:nvSpPr>
        <p:spPr>
          <a:xfrm>
            <a:off x="5022030" y="5383986"/>
            <a:ext cx="1169519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3"/>
          <p:cNvSpPr/>
          <p:nvPr/>
        </p:nvSpPr>
        <p:spPr>
          <a:xfrm rot="2478041">
            <a:off x="3071654" y="3457234"/>
            <a:ext cx="3825173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3"/>
          <p:cNvSpPr/>
          <p:nvPr/>
        </p:nvSpPr>
        <p:spPr>
          <a:xfrm>
            <a:off x="3644633" y="1860384"/>
            <a:ext cx="1554589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3"/>
          <p:cNvSpPr/>
          <p:nvPr/>
        </p:nvSpPr>
        <p:spPr>
          <a:xfrm rot="7651893">
            <a:off x="7820941" y="4114347"/>
            <a:ext cx="985770" cy="34234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C0C0C"/>
          </a:solidFill>
          <a:ln cap="flat" cmpd="sng" w="1270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File:Identity-concept.svg" id="194" name="Google Shape;194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99532" y="1825625"/>
            <a:ext cx="659293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4"/>
          <p:cNvSpPr txBox="1"/>
          <p:nvPr/>
        </p:nvSpPr>
        <p:spPr>
          <a:xfrm>
            <a:off x="7763070" y="6419461"/>
            <a:ext cx="404948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https://en.wikipedia.org/wiki/Identity_management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Identity Management</a:t>
            </a:r>
            <a:endParaRPr/>
          </a:p>
        </p:txBody>
      </p:sp>
      <p:sp>
        <p:nvSpPr>
          <p:cNvPr id="201" name="Google Shape;201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“enables the right individuals to access the right resources at the right times and for the right reasons” (Wikipedia).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“processes, technologies, and policies employed to manage and control digital identities within an organization or system” (ChatGPT).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  <p:pic>
        <p:nvPicPr>
          <p:cNvPr id="208" name="Google Shape;2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571" y="428"/>
            <a:ext cx="9142857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6"/>
          <p:cNvSpPr txBox="1"/>
          <p:nvPr/>
        </p:nvSpPr>
        <p:spPr>
          <a:xfrm>
            <a:off x="7735078" y="6400412"/>
            <a:ext cx="413112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https://collaboration.canarie.ca/elgg/file/download/3173</a:t>
            </a:r>
            <a:endParaRPr/>
          </a:p>
        </p:txBody>
      </p:sp>
      <p:pic>
        <p:nvPicPr>
          <p:cNvPr descr="CANARIE_h" id="210" name="Google Shape;21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4007" y="5943170"/>
            <a:ext cx="2857500" cy="914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  <p:pic>
        <p:nvPicPr>
          <p:cNvPr id="216" name="Google Shape;21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571" y="428"/>
            <a:ext cx="9142857" cy="6857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  <p:pic>
        <p:nvPicPr>
          <p:cNvPr id="222" name="Google Shape;22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22" y="16"/>
            <a:ext cx="9143956" cy="685796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8"/>
          <p:cNvSpPr/>
          <p:nvPr/>
        </p:nvSpPr>
        <p:spPr>
          <a:xfrm>
            <a:off x="7996334" y="3428999"/>
            <a:ext cx="2855168" cy="1439117"/>
          </a:xfrm>
          <a:prstGeom prst="wedgeRectCallout">
            <a:avLst>
              <a:gd fmla="val -60702" name="adj1"/>
              <a:gd fmla="val 97511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is needed to get to this stage?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Identity Management Life Cycle</a:t>
            </a:r>
            <a:endParaRPr/>
          </a:p>
        </p:txBody>
      </p:sp>
      <p:pic>
        <p:nvPicPr>
          <p:cNvPr descr="Image result for identity management lifecycle diagram" id="229" name="Google Shape;229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81375" y="2343944"/>
            <a:ext cx="5429250" cy="33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19"/>
          <p:cNvSpPr txBox="1"/>
          <p:nvPr/>
        </p:nvSpPr>
        <p:spPr>
          <a:xfrm>
            <a:off x="7763070" y="6419461"/>
            <a:ext cx="404948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http://www.ithancreek.com/identity_management.asp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What is an identity?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A set of attributes related to an entity (ISO/IEC 24760-1)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Centralising identity – authoritative sources</a:t>
            </a:r>
            <a:endParaRPr/>
          </a:p>
        </p:txBody>
      </p:sp>
      <p:sp>
        <p:nvSpPr>
          <p:cNvPr id="236" name="Google Shape;236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If you haven’t already done so, conduct an institution-wide audit of identity to determine who has what attributes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Determine the authority for each attribute, e.g: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Email address -&gt; IT department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Student numbers -&gt; Registrar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Student name -&gt; Registrar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Staff name -&gt; Human resources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Determine consumers for each attribute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Determine what constraints exist for each attribute: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Name field is 100 chars at authority, but CRIS system only accepts 80 chars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Centralising identity – interim steps (1)</a:t>
            </a:r>
            <a:endParaRPr/>
          </a:p>
        </p:txBody>
      </p:sp>
      <p:sp>
        <p:nvSpPr>
          <p:cNvPr id="242" name="Google Shape;242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You probably already have some processes to share information between departments, but: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Make sure these are aligned with the audit results (right authority)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Use common language and descriptions (what do we mean by givenName?)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Start aligning the constraints (if smallest name field is 80 chars and this cannot be changed, use 80 char names)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Introduce update processes to ensure identities remain in sync (all consumers are told when a change happens at the authority)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Centralising identity – interim steps (2)</a:t>
            </a:r>
            <a:endParaRPr/>
          </a:p>
        </p:txBody>
      </p:sp>
      <p:sp>
        <p:nvSpPr>
          <p:cNvPr id="248" name="Google Shape;248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You need institutional buy-in – can be hard to get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Take small steps, easy wins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ZA"/>
              <a:t>but do not lose sight of the big picture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These interim steps do </a:t>
            </a:r>
            <a:r>
              <a:rPr b="1" lang="en-ZA"/>
              <a:t>not</a:t>
            </a:r>
            <a:r>
              <a:rPr lang="en-ZA"/>
              <a:t> need to depend on technology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What are the small steps?</a:t>
            </a:r>
            <a:endParaRPr/>
          </a:p>
        </p:txBody>
      </p:sp>
      <p:sp>
        <p:nvSpPr>
          <p:cNvPr id="254" name="Google Shape;254;p2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Centralising identity – next steps</a:t>
            </a:r>
            <a:endParaRPr/>
          </a:p>
        </p:txBody>
      </p:sp>
      <p:sp>
        <p:nvSpPr>
          <p:cNvPr id="260" name="Google Shape;260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Consider identity registry / vault systems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entity (n): a thing with distinct and independent existence.</a:t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We have lots of different types of entities in the identity space…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7" name="Google Shape;10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8" name="Google Shape;10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799" y="908066"/>
            <a:ext cx="3794401" cy="5041867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/>
          <p:nvPr/>
        </p:nvSpPr>
        <p:spPr>
          <a:xfrm flipH="1">
            <a:off x="1565190" y="2463114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76917" y="165401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 flipH="1">
            <a:off x="1565190" y="3718441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66841" y="39000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Gender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 flipH="1">
            <a:off x="1565190" y="4973768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65008" y="-73000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Phone Number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9547653" y="2463114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76917" y="165401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Email Address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9547653" y="3718441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66841" y="39000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Birth Date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9547653" y="4973768"/>
            <a:ext cx="1079156" cy="6178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165008" y="-73000"/>
                </a:lnTo>
              </a:path>
            </a:pathLst>
          </a:cu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Password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le:F icon.svg" id="115" name="Google Shape;11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16574" y="3718441"/>
            <a:ext cx="958850" cy="95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File:Identity-concept.svg" id="121" name="Google Shape;121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99532" y="1825625"/>
            <a:ext cx="659293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5"/>
          <p:cNvSpPr txBox="1"/>
          <p:nvPr/>
        </p:nvSpPr>
        <p:spPr>
          <a:xfrm>
            <a:off x="7763070" y="6419461"/>
            <a:ext cx="404948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https://en.wikipedia.org/wiki/Identity_management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ZA"/>
              <a:t>What makes up your digital identity?</a:t>
            </a:r>
            <a:endParaRPr/>
          </a:p>
        </p:txBody>
      </p:sp>
      <p:sp>
        <p:nvSpPr>
          <p:cNvPr id="128" name="Google Shape;128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ZA"/>
              <a:t>aka what do you already know about your users?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Sources of identity - students</a:t>
            </a:r>
            <a:endParaRPr/>
          </a:p>
        </p:txBody>
      </p:sp>
      <p:sp>
        <p:nvSpPr>
          <p:cNvPr id="134" name="Google Shape;134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Student number / identifier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Qualifications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Course registration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Marks, exam results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Password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Email 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…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Sources of identity - staff</a:t>
            </a:r>
            <a:endParaRPr/>
          </a:p>
        </p:txBody>
      </p:sp>
      <p:sp>
        <p:nvSpPr>
          <p:cNvPr id="140" name="Google Shape;140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Employee number / identifier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Name, address, phone number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Contract status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Password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Email 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Faculty, department, division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Committee membership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…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Sources of identity – academic &amp; research</a:t>
            </a:r>
            <a:endParaRPr/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Current research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Grants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Publications, research output?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ZA"/>
              <a:t>…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2018-03-22T08:19:24Z</dcterms:created>
  <dc:creator>Guy Halse</dc:creator>
</cp:coreProperties>
</file>