
<file path=[Content_Types].xml><?xml version="1.0" encoding="utf-8"?>
<Types xmlns="http://schemas.openxmlformats.org/package/2006/content-types">
  <Default ContentType="image/jpeg" Extension="jpg"/>
  <Default ContentType="image/gif" Extension="gif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24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22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3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29" roundtripDataSignature="AMtx7mjS1/u3XDLOhTMEBmP/wjEIQQo4g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28" Type="http://schemas.openxmlformats.org/officeDocument/2006/relationships/slide" Target="slides/slide24.xml"/><Relationship Id="rId27" Type="http://schemas.openxmlformats.org/officeDocument/2006/relationships/slide" Target="slides/slide2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29" Type="http://customschemas.google.com/relationships/presentationmetadata" Target="metadata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ZA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1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9" name="Google Shape;149;p1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1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5" name="Google Shape;155;p1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1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ZA"/>
              <a:t>HCM - Human Capital Management (Employee Management Systems)</a:t>
            </a:r>
            <a:endParaRPr/>
          </a:p>
        </p:txBody>
      </p:sp>
      <p:sp>
        <p:nvSpPr>
          <p:cNvPr id="166" name="Google Shape;166;p1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1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2" name="Google Shape;172;p1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1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1" name="Google Shape;191;p1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1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8" name="Google Shape;198;p1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1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04" name="Google Shape;204;p1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ZA"/>
              <a:t>Some slides from a presentation by Chris Philips of Canarie/Canadian Access Federation. These are used to facilitate a discussion around where individual attendees are in terms of their own process and maturity.</a:t>
            </a:r>
            <a:endParaRPr/>
          </a:p>
        </p:txBody>
      </p:sp>
      <p:sp>
        <p:nvSpPr>
          <p:cNvPr id="205" name="Google Shape;205;p16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ZA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1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3" name="Google Shape;213;p1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1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9" name="Google Shape;219;p1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1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6" name="Google Shape;226;p1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2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3" name="Google Shape;233;p2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2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9" name="Google Shape;239;p2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2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5" name="Google Shape;245;p2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9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p2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1" name="Google Shape;251;p2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5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p2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7" name="Google Shape;257;p2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" name="Google Shape;104;p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p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5" name="Google Shape;125;p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1" name="Google Shape;131;p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7" name="Google Shape;137;p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3" name="Google Shape;143;p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6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6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8" name="Google Shape;18;p2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2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2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Z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3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35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3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3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3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Z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36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36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3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3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3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Z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27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27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4" name="Google Shape;24;p2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2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2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Z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2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28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0" name="Google Shape;30;p2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2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2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Z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2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2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2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Z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3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30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30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1" name="Google Shape;41;p3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3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3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Z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31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31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7" name="Google Shape;47;p31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8" name="Google Shape;48;p31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9" name="Google Shape;49;p31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0" name="Google Shape;50;p3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3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3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Z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3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3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3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3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Z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33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33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33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2" name="Google Shape;62;p3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3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3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Z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34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34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34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9" name="Google Shape;69;p3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3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3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ZA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25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2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2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2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ZA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7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8.png"/><Relationship Id="rId4" Type="http://schemas.openxmlformats.org/officeDocument/2006/relationships/image" Target="../media/image3.jp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2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9.pn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5.gif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4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7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ZA"/>
              <a:t>Introduction to Identity</a:t>
            </a:r>
            <a:endParaRPr/>
          </a:p>
        </p:txBody>
      </p:sp>
      <p:sp>
        <p:nvSpPr>
          <p:cNvPr id="89" name="Google Shape;89;p1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11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ZA"/>
              <a:t>Systems using identity</a:t>
            </a:r>
            <a:endParaRPr/>
          </a:p>
        </p:txBody>
      </p:sp>
      <p:sp>
        <p:nvSpPr>
          <p:cNvPr id="152" name="Google Shape;152;p11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</a:pPr>
            <a:r>
              <a:rPr lang="en-ZA"/>
              <a:t>Where does identity live in your institution?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1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58" name="Google Shape;158;p10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508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  <p:sp>
        <p:nvSpPr>
          <p:cNvPr id="159" name="Google Shape;159;p10"/>
          <p:cNvSpPr/>
          <p:nvPr/>
        </p:nvSpPr>
        <p:spPr>
          <a:xfrm>
            <a:off x="2720543" y="718958"/>
            <a:ext cx="3182941" cy="3074157"/>
          </a:xfrm>
          <a:prstGeom prst="ellipse">
            <a:avLst/>
          </a:prstGeom>
          <a:solidFill>
            <a:srgbClr val="5B9BD5">
              <a:alpha val="49803"/>
            </a:srgbClr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ZA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Information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ZA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Technology</a:t>
            </a:r>
            <a:endParaRPr/>
          </a:p>
        </p:txBody>
      </p:sp>
      <p:sp>
        <p:nvSpPr>
          <p:cNvPr id="160" name="Google Shape;160;p10"/>
          <p:cNvSpPr/>
          <p:nvPr/>
        </p:nvSpPr>
        <p:spPr>
          <a:xfrm>
            <a:off x="2376121" y="2787382"/>
            <a:ext cx="3871783" cy="3871783"/>
          </a:xfrm>
          <a:prstGeom prst="ellipse">
            <a:avLst/>
          </a:prstGeom>
          <a:solidFill>
            <a:srgbClr val="323F4F">
              <a:alpha val="49803"/>
            </a:srgbClr>
          </a:solidFill>
          <a:ln cap="flat" cmpd="sng" w="12700">
            <a:solidFill>
              <a:srgbClr val="171616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ZA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Human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ZA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Resources</a:t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1" name="Google Shape;161;p10"/>
          <p:cNvSpPr/>
          <p:nvPr/>
        </p:nvSpPr>
        <p:spPr>
          <a:xfrm>
            <a:off x="4821194" y="-674071"/>
            <a:ext cx="3871783" cy="3871783"/>
          </a:xfrm>
          <a:prstGeom prst="ellipse">
            <a:avLst/>
          </a:prstGeom>
          <a:solidFill>
            <a:srgbClr val="C55A11">
              <a:alpha val="49803"/>
            </a:srgbClr>
          </a:solidFill>
          <a:ln cap="flat" cmpd="sng" w="12700">
            <a:solidFill>
              <a:srgbClr val="833C0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ZA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Registrar</a:t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2" name="Google Shape;162;p10"/>
          <p:cNvSpPr/>
          <p:nvPr/>
        </p:nvSpPr>
        <p:spPr>
          <a:xfrm>
            <a:off x="5381366" y="1512069"/>
            <a:ext cx="3871783" cy="3871783"/>
          </a:xfrm>
          <a:prstGeom prst="ellipse">
            <a:avLst/>
          </a:prstGeom>
          <a:solidFill>
            <a:srgbClr val="548135">
              <a:alpha val="49803"/>
            </a:srgbClr>
          </a:solidFill>
          <a:ln cap="flat" cmpd="sng" w="12700">
            <a:solidFill>
              <a:srgbClr val="385623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ZA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Library</a:t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3" name="Google Shape;163;p10"/>
          <p:cNvSpPr/>
          <p:nvPr/>
        </p:nvSpPr>
        <p:spPr>
          <a:xfrm>
            <a:off x="5838568" y="4176584"/>
            <a:ext cx="2854409" cy="2964784"/>
          </a:xfrm>
          <a:prstGeom prst="ellipse">
            <a:avLst/>
          </a:prstGeom>
          <a:solidFill>
            <a:srgbClr val="BF9000">
              <a:alpha val="49803"/>
            </a:srgbClr>
          </a:solidFill>
          <a:ln cap="flat" cmpd="sng" w="12700">
            <a:solidFill>
              <a:srgbClr val="7F6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ZA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Research Office</a:t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ZA"/>
              <a:t>Systems using identity</a:t>
            </a:r>
            <a:endParaRPr/>
          </a:p>
        </p:txBody>
      </p:sp>
      <p:sp>
        <p:nvSpPr>
          <p:cNvPr id="169" name="Google Shape;169;p1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ZA"/>
              <a:t>User Active Directory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ZA"/>
              <a:t>Student records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ZA"/>
              <a:t>Human resources/HCM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ZA"/>
              <a:t>Payroll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ZA"/>
              <a:t>Current research information system (CRIS)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ZA"/>
              <a:t>Grant management system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ZA"/>
              <a:t>Institutional repositories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ZA"/>
              <a:t>Alumni relations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ZA"/>
              <a:t>…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1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75" name="Google Shape;175;p1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508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  <p:sp>
        <p:nvSpPr>
          <p:cNvPr id="176" name="Google Shape;176;p13"/>
          <p:cNvSpPr/>
          <p:nvPr/>
        </p:nvSpPr>
        <p:spPr>
          <a:xfrm>
            <a:off x="1014038" y="401657"/>
            <a:ext cx="2584619" cy="2578062"/>
          </a:xfrm>
          <a:prstGeom prst="ellipse">
            <a:avLst/>
          </a:prstGeom>
          <a:solidFill>
            <a:srgbClr val="5B9BD5">
              <a:alpha val="49803"/>
            </a:srgbClr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ZA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Active Directory</a:t>
            </a:r>
            <a:endParaRPr/>
          </a:p>
        </p:txBody>
      </p:sp>
      <p:sp>
        <p:nvSpPr>
          <p:cNvPr id="177" name="Google Shape;177;p13"/>
          <p:cNvSpPr/>
          <p:nvPr/>
        </p:nvSpPr>
        <p:spPr>
          <a:xfrm>
            <a:off x="2242256" y="3524519"/>
            <a:ext cx="2779774" cy="2787381"/>
          </a:xfrm>
          <a:prstGeom prst="ellipse">
            <a:avLst/>
          </a:prstGeom>
          <a:solidFill>
            <a:srgbClr val="323F4F">
              <a:alpha val="49803"/>
            </a:srgbClr>
          </a:solidFill>
          <a:ln cap="flat" cmpd="sng" w="12700">
            <a:solidFill>
              <a:srgbClr val="171616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ZA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Human Capital </a:t>
            </a:r>
            <a:r>
              <a:rPr b="0" i="0" lang="en-ZA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Management</a:t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8" name="Google Shape;178;p13"/>
          <p:cNvSpPr/>
          <p:nvPr/>
        </p:nvSpPr>
        <p:spPr>
          <a:xfrm>
            <a:off x="5348417" y="222422"/>
            <a:ext cx="2669002" cy="2669002"/>
          </a:xfrm>
          <a:prstGeom prst="ellipse">
            <a:avLst/>
          </a:prstGeom>
          <a:solidFill>
            <a:srgbClr val="C55A11">
              <a:alpha val="49803"/>
            </a:srgbClr>
          </a:solidFill>
          <a:ln cap="flat" cmpd="sng" w="12700">
            <a:solidFill>
              <a:srgbClr val="833C0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ZA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Student Records</a:t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9" name="Google Shape;179;p13"/>
          <p:cNvSpPr/>
          <p:nvPr/>
        </p:nvSpPr>
        <p:spPr>
          <a:xfrm>
            <a:off x="8166613" y="1419313"/>
            <a:ext cx="2731268" cy="2731268"/>
          </a:xfrm>
          <a:prstGeom prst="ellipse">
            <a:avLst/>
          </a:prstGeom>
          <a:solidFill>
            <a:srgbClr val="548135">
              <a:alpha val="49803"/>
            </a:srgbClr>
          </a:solidFill>
          <a:ln cap="flat" cmpd="sng" w="12700">
            <a:solidFill>
              <a:srgbClr val="385623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ZA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Institutional </a:t>
            </a:r>
            <a:r>
              <a:rPr b="1" i="0" lang="en-ZA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Repo</a:t>
            </a:r>
            <a:r>
              <a:rPr b="0" i="0" lang="en-ZA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sitory</a:t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0" name="Google Shape;180;p13"/>
          <p:cNvSpPr/>
          <p:nvPr/>
        </p:nvSpPr>
        <p:spPr>
          <a:xfrm>
            <a:off x="6365791" y="4690448"/>
            <a:ext cx="2209800" cy="2295249"/>
          </a:xfrm>
          <a:prstGeom prst="ellipse">
            <a:avLst/>
          </a:prstGeom>
          <a:solidFill>
            <a:srgbClr val="BF9000">
              <a:alpha val="49803"/>
            </a:srgbClr>
          </a:solidFill>
          <a:ln cap="flat" cmpd="sng" w="12700">
            <a:solidFill>
              <a:srgbClr val="7F6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ZA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CRIS</a:t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1" name="Google Shape;181;p13"/>
          <p:cNvSpPr/>
          <p:nvPr/>
        </p:nvSpPr>
        <p:spPr>
          <a:xfrm>
            <a:off x="203105" y="5255109"/>
            <a:ext cx="1404056" cy="1404056"/>
          </a:xfrm>
          <a:prstGeom prst="ellipse">
            <a:avLst/>
          </a:prstGeom>
          <a:solidFill>
            <a:srgbClr val="3F3F3F">
              <a:alpha val="49803"/>
            </a:srgbClr>
          </a:solidFill>
          <a:ln cap="flat" cmpd="sng" w="12700">
            <a:solidFill>
              <a:srgbClr val="0C0C0C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ZA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Payroll</a:t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2" name="Google Shape;182;p13"/>
          <p:cNvSpPr/>
          <p:nvPr/>
        </p:nvSpPr>
        <p:spPr>
          <a:xfrm rot="10800000">
            <a:off x="3747851" y="1491049"/>
            <a:ext cx="1384322" cy="342342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0C0C0C"/>
          </a:solidFill>
          <a:ln cap="flat" cmpd="sng" w="12700">
            <a:solidFill>
              <a:srgbClr val="0C0C0C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3" name="Google Shape;183;p13"/>
          <p:cNvSpPr/>
          <p:nvPr/>
        </p:nvSpPr>
        <p:spPr>
          <a:xfrm rot="-7500272">
            <a:off x="2883368" y="2987346"/>
            <a:ext cx="730892" cy="342342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0C0C0C"/>
          </a:solidFill>
          <a:ln cap="flat" cmpd="sng" w="12700">
            <a:solidFill>
              <a:srgbClr val="0C0C0C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4" name="Google Shape;184;p13"/>
          <p:cNvSpPr/>
          <p:nvPr/>
        </p:nvSpPr>
        <p:spPr>
          <a:xfrm rot="9222575">
            <a:off x="1510135" y="5199269"/>
            <a:ext cx="730892" cy="342342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0C0C0C"/>
          </a:solidFill>
          <a:ln cap="flat" cmpd="sng" w="12700">
            <a:solidFill>
              <a:srgbClr val="0C0C0C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" name="Google Shape;185;p13"/>
          <p:cNvSpPr/>
          <p:nvPr/>
        </p:nvSpPr>
        <p:spPr>
          <a:xfrm>
            <a:off x="5022030" y="5383986"/>
            <a:ext cx="1169519" cy="342342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0C0C0C"/>
          </a:solidFill>
          <a:ln cap="flat" cmpd="sng" w="12700">
            <a:solidFill>
              <a:srgbClr val="0C0C0C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6" name="Google Shape;186;p13"/>
          <p:cNvSpPr/>
          <p:nvPr/>
        </p:nvSpPr>
        <p:spPr>
          <a:xfrm rot="2478041">
            <a:off x="3071654" y="3457234"/>
            <a:ext cx="3825173" cy="342342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0C0C0C"/>
          </a:solidFill>
          <a:ln cap="flat" cmpd="sng" w="12700">
            <a:solidFill>
              <a:srgbClr val="0C0C0C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7" name="Google Shape;187;p13"/>
          <p:cNvSpPr/>
          <p:nvPr/>
        </p:nvSpPr>
        <p:spPr>
          <a:xfrm>
            <a:off x="3644633" y="1860384"/>
            <a:ext cx="1554589" cy="342342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0C0C0C"/>
          </a:solidFill>
          <a:ln cap="flat" cmpd="sng" w="12700">
            <a:solidFill>
              <a:srgbClr val="0C0C0C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8" name="Google Shape;188;p13"/>
          <p:cNvSpPr/>
          <p:nvPr/>
        </p:nvSpPr>
        <p:spPr>
          <a:xfrm rot="7651893">
            <a:off x="7820941" y="4114347"/>
            <a:ext cx="985770" cy="342342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0C0C0C"/>
          </a:solidFill>
          <a:ln cap="flat" cmpd="sng" w="12700">
            <a:solidFill>
              <a:srgbClr val="0C0C0C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1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t/>
            </a:r>
            <a:endParaRPr/>
          </a:p>
        </p:txBody>
      </p:sp>
      <p:pic>
        <p:nvPicPr>
          <p:cNvPr descr="File:Identity-concept.svg" id="194" name="Google Shape;194;p14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799532" y="1825625"/>
            <a:ext cx="6592936" cy="4351338"/>
          </a:xfrm>
          <a:prstGeom prst="rect">
            <a:avLst/>
          </a:prstGeom>
          <a:noFill/>
          <a:ln>
            <a:noFill/>
          </a:ln>
        </p:spPr>
      </p:pic>
      <p:sp>
        <p:nvSpPr>
          <p:cNvPr id="195" name="Google Shape;195;p14"/>
          <p:cNvSpPr txBox="1"/>
          <p:nvPr/>
        </p:nvSpPr>
        <p:spPr>
          <a:xfrm>
            <a:off x="7763070" y="6419461"/>
            <a:ext cx="4049485" cy="2616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ZA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https://en.wikipedia.org/wiki/Identity_management</a:t>
            </a:r>
            <a:endParaRPr b="0" i="0" sz="11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15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ZA"/>
              <a:t>Identity Management</a:t>
            </a:r>
            <a:endParaRPr/>
          </a:p>
        </p:txBody>
      </p:sp>
      <p:sp>
        <p:nvSpPr>
          <p:cNvPr id="201" name="Google Shape;201;p15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</a:pPr>
            <a:r>
              <a:rPr lang="en-ZA"/>
              <a:t>“enables the right individuals to access the right resources at the right times and for the right reasons” (Wikipedia).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</a:pPr>
            <a:r>
              <a:rPr lang="en-ZA"/>
              <a:t>“processes, technologies, and policies employed to manage and control digital identities within an organization or system” (ChatGPT).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ZA"/>
              <a:t>‹#›</a:t>
            </a:fld>
            <a:endParaRPr/>
          </a:p>
        </p:txBody>
      </p:sp>
      <p:pic>
        <p:nvPicPr>
          <p:cNvPr id="208" name="Google Shape;208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524571" y="428"/>
            <a:ext cx="9142857" cy="6857143"/>
          </a:xfrm>
          <a:prstGeom prst="rect">
            <a:avLst/>
          </a:prstGeom>
          <a:noFill/>
          <a:ln>
            <a:noFill/>
          </a:ln>
        </p:spPr>
      </p:pic>
      <p:sp>
        <p:nvSpPr>
          <p:cNvPr id="209" name="Google Shape;209;p16"/>
          <p:cNvSpPr txBox="1"/>
          <p:nvPr/>
        </p:nvSpPr>
        <p:spPr>
          <a:xfrm>
            <a:off x="7735078" y="6400412"/>
            <a:ext cx="4131125" cy="2616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ZA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https://collaboration.canarie.ca/elgg/file/download/3173</a:t>
            </a:r>
            <a:endParaRPr/>
          </a:p>
        </p:txBody>
      </p:sp>
      <p:pic>
        <p:nvPicPr>
          <p:cNvPr descr="CANARIE_h" id="210" name="Google Shape;210;p1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94007" y="5943170"/>
            <a:ext cx="2857500" cy="9144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ZA"/>
              <a:t>‹#›</a:t>
            </a:fld>
            <a:endParaRPr/>
          </a:p>
        </p:txBody>
      </p:sp>
      <p:pic>
        <p:nvPicPr>
          <p:cNvPr id="216" name="Google Shape;216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524571" y="428"/>
            <a:ext cx="9142857" cy="685714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1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ZA"/>
              <a:t>‹#›</a:t>
            </a:fld>
            <a:endParaRPr/>
          </a:p>
        </p:txBody>
      </p:sp>
      <p:pic>
        <p:nvPicPr>
          <p:cNvPr id="222" name="Google Shape;222;p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524022" y="16"/>
            <a:ext cx="9143956" cy="6857967"/>
          </a:xfrm>
          <a:prstGeom prst="rect">
            <a:avLst/>
          </a:prstGeom>
          <a:noFill/>
          <a:ln>
            <a:noFill/>
          </a:ln>
        </p:spPr>
      </p:pic>
      <p:sp>
        <p:nvSpPr>
          <p:cNvPr id="223" name="Google Shape;223;p18"/>
          <p:cNvSpPr/>
          <p:nvPr/>
        </p:nvSpPr>
        <p:spPr>
          <a:xfrm>
            <a:off x="7996334" y="3428999"/>
            <a:ext cx="2855168" cy="1439117"/>
          </a:xfrm>
          <a:prstGeom prst="wedgeRectCallout">
            <a:avLst>
              <a:gd fmla="val -60702" name="adj1"/>
              <a:gd fmla="val 97511" name="adj2"/>
            </a:avLst>
          </a:prstGeom>
          <a:solidFill>
            <a:schemeClr val="accent1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ZA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What is needed to get to this stage?</a:t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1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ZA"/>
              <a:t>Identity Management Life Cycle</a:t>
            </a:r>
            <a:endParaRPr/>
          </a:p>
        </p:txBody>
      </p:sp>
      <p:pic>
        <p:nvPicPr>
          <p:cNvPr descr="Image result for identity management lifecycle diagram" id="229" name="Google Shape;229;p19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381375" y="2343944"/>
            <a:ext cx="5429250" cy="3314700"/>
          </a:xfrm>
          <a:prstGeom prst="rect">
            <a:avLst/>
          </a:prstGeom>
          <a:noFill/>
          <a:ln>
            <a:noFill/>
          </a:ln>
        </p:spPr>
      </p:pic>
      <p:sp>
        <p:nvSpPr>
          <p:cNvPr id="230" name="Google Shape;230;p19"/>
          <p:cNvSpPr txBox="1"/>
          <p:nvPr/>
        </p:nvSpPr>
        <p:spPr>
          <a:xfrm>
            <a:off x="7763070" y="6419461"/>
            <a:ext cx="4049485" cy="2616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ZA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http://www.ithancreek.com/identity_management.asp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ZA"/>
              <a:t>What is an identity?</a:t>
            </a:r>
            <a:endParaRPr/>
          </a:p>
        </p:txBody>
      </p:sp>
      <p:sp>
        <p:nvSpPr>
          <p:cNvPr id="95" name="Google Shape;95;p2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</a:pPr>
            <a:r>
              <a:rPr lang="en-ZA"/>
              <a:t>A set of attributes related to an entity (ISO/IEC 24760-1)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2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ZA"/>
              <a:t>Centralising identity – authoritative sources</a:t>
            </a:r>
            <a:endParaRPr/>
          </a:p>
        </p:txBody>
      </p:sp>
      <p:sp>
        <p:nvSpPr>
          <p:cNvPr id="236" name="Google Shape;236;p20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ZA"/>
              <a:t>If you haven’t already done so, conduct an institution-wide audit of identity to determine who has what attributes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ZA"/>
              <a:t>Determine the authority for each attribute, e.g: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ZA"/>
              <a:t>Email address -&gt; IT department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ZA"/>
              <a:t>Student numbers -&gt; Registrar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ZA"/>
              <a:t>Student name -&gt; Registrar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ZA"/>
              <a:t>Staff name -&gt; Human resources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ZA"/>
              <a:t>Determine consumers for each attribute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ZA"/>
              <a:t>Determine what constraints exist for each attribute: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ZA"/>
              <a:t>Name field is 100 chars at authority, but CRIS system only accepts 80 chars</a:t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0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2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ZA"/>
              <a:t>Centralising identity – interim steps (1)</a:t>
            </a:r>
            <a:endParaRPr/>
          </a:p>
        </p:txBody>
      </p:sp>
      <p:sp>
        <p:nvSpPr>
          <p:cNvPr id="242" name="Google Shape;242;p2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ZA"/>
              <a:t>You probably already have some processes to share information between departments, but: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ZA"/>
              <a:t>Make sure these are aligned with the audit results (right authority)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ZA"/>
              <a:t>Use common language and descriptions (what do we mean by givenName?)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ZA"/>
              <a:t>Start aligning the constraints (if smallest name field is 80 chars and this cannot be changed, use 80 char names)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ZA"/>
              <a:t>Introduce update processes to ensure identities remain in sync (all consumers are told when a change happens at the authority)</a:t>
            </a: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6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p2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ZA"/>
              <a:t>Centralising identity – interim steps (2)</a:t>
            </a:r>
            <a:endParaRPr/>
          </a:p>
        </p:txBody>
      </p:sp>
      <p:sp>
        <p:nvSpPr>
          <p:cNvPr id="248" name="Google Shape;248;p2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ZA"/>
              <a:t>You need institutional buy-in – can be hard to get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ZA"/>
              <a:t>Take small steps, easy wins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ZA"/>
              <a:t>but do not lose sight of the big picture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ZA"/>
              <a:t>These interim steps do </a:t>
            </a:r>
            <a:r>
              <a:rPr b="1" lang="en-ZA"/>
              <a:t>not</a:t>
            </a:r>
            <a:r>
              <a:rPr lang="en-ZA"/>
              <a:t> need to depend on technology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2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p23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ZA"/>
              <a:t>What are the small steps?</a:t>
            </a:r>
            <a:endParaRPr/>
          </a:p>
        </p:txBody>
      </p:sp>
      <p:sp>
        <p:nvSpPr>
          <p:cNvPr id="254" name="Google Shape;254;p23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8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p2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ZA"/>
              <a:t>Centralising identity – next steps</a:t>
            </a:r>
            <a:endParaRPr/>
          </a:p>
        </p:txBody>
      </p:sp>
      <p:sp>
        <p:nvSpPr>
          <p:cNvPr id="260" name="Google Shape;260;p2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ZA"/>
              <a:t>Consider identity registry / vault systems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3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ZA"/>
              <a:t>entity (n): a thing with distinct and independent existence.</a:t>
            </a:r>
            <a:endParaRPr/>
          </a:p>
        </p:txBody>
      </p:sp>
      <p:sp>
        <p:nvSpPr>
          <p:cNvPr id="101" name="Google Shape;101;p3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</a:pPr>
            <a:r>
              <a:rPr lang="en-ZA"/>
              <a:t>We have lots of different types of entities in the identity space…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07" name="Google Shape;107;p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508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  <p:pic>
        <p:nvPicPr>
          <p:cNvPr id="108" name="Google Shape;108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198799" y="908066"/>
            <a:ext cx="3794401" cy="5041867"/>
          </a:xfrm>
          <a:prstGeom prst="rect">
            <a:avLst/>
          </a:prstGeom>
          <a:noFill/>
          <a:ln>
            <a:noFill/>
          </a:ln>
        </p:spPr>
      </p:pic>
      <p:sp>
        <p:nvSpPr>
          <p:cNvPr id="109" name="Google Shape;109;p4"/>
          <p:cNvSpPr/>
          <p:nvPr/>
        </p:nvSpPr>
        <p:spPr>
          <a:xfrm flipH="1">
            <a:off x="1565190" y="2463114"/>
            <a:ext cx="1079156" cy="61783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  <a:path extrusionOk="0" fill="none" h="120000" w="120000">
                <a:moveTo>
                  <a:pt x="-10000" y="0"/>
                </a:moveTo>
                <a:close/>
                <a:lnTo>
                  <a:pt x="-10000" y="120000"/>
                </a:lnTo>
              </a:path>
              <a:path extrusionOk="0" fill="none" h="120000" w="120000">
                <a:moveTo>
                  <a:pt x="-10000" y="22500"/>
                </a:moveTo>
                <a:lnTo>
                  <a:pt x="-20000" y="22500"/>
                </a:lnTo>
                <a:lnTo>
                  <a:pt x="-176917" y="165401"/>
                </a:lnTo>
              </a:path>
            </a:pathLst>
          </a:custGeom>
          <a:solidFill>
            <a:schemeClr val="accent1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ZA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Name</a:t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" name="Google Shape;110;p4"/>
          <p:cNvSpPr/>
          <p:nvPr/>
        </p:nvSpPr>
        <p:spPr>
          <a:xfrm flipH="1">
            <a:off x="1565190" y="3718441"/>
            <a:ext cx="1079156" cy="61783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  <a:path extrusionOk="0" fill="none" h="120000" w="120000">
                <a:moveTo>
                  <a:pt x="-10000" y="0"/>
                </a:moveTo>
                <a:close/>
                <a:lnTo>
                  <a:pt x="-10000" y="120000"/>
                </a:lnTo>
              </a:path>
              <a:path extrusionOk="0" fill="none" h="120000" w="120000">
                <a:moveTo>
                  <a:pt x="-10000" y="22500"/>
                </a:moveTo>
                <a:lnTo>
                  <a:pt x="-20000" y="22500"/>
                </a:lnTo>
                <a:lnTo>
                  <a:pt x="-166841" y="39000"/>
                </a:lnTo>
              </a:path>
            </a:pathLst>
          </a:custGeom>
          <a:solidFill>
            <a:schemeClr val="accent1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ZA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Gender</a:t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1" name="Google Shape;111;p4"/>
          <p:cNvSpPr/>
          <p:nvPr/>
        </p:nvSpPr>
        <p:spPr>
          <a:xfrm flipH="1">
            <a:off x="1565190" y="4973768"/>
            <a:ext cx="1079156" cy="61783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  <a:path extrusionOk="0" fill="none" h="120000" w="120000">
                <a:moveTo>
                  <a:pt x="-10000" y="0"/>
                </a:moveTo>
                <a:close/>
                <a:lnTo>
                  <a:pt x="-10000" y="120000"/>
                </a:lnTo>
              </a:path>
              <a:path extrusionOk="0" fill="none" h="120000" w="120000">
                <a:moveTo>
                  <a:pt x="-10000" y="22500"/>
                </a:moveTo>
                <a:lnTo>
                  <a:pt x="-20000" y="22500"/>
                </a:lnTo>
                <a:lnTo>
                  <a:pt x="-165008" y="-73000"/>
                </a:lnTo>
              </a:path>
            </a:pathLst>
          </a:custGeom>
          <a:solidFill>
            <a:schemeClr val="accent1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ZA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Phone Number</a:t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" name="Google Shape;112;p4"/>
          <p:cNvSpPr/>
          <p:nvPr/>
        </p:nvSpPr>
        <p:spPr>
          <a:xfrm>
            <a:off x="9547653" y="2463114"/>
            <a:ext cx="1079156" cy="61783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  <a:path extrusionOk="0" fill="none" h="120000" w="120000">
                <a:moveTo>
                  <a:pt x="-10000" y="0"/>
                </a:moveTo>
                <a:close/>
                <a:lnTo>
                  <a:pt x="-10000" y="120000"/>
                </a:lnTo>
              </a:path>
              <a:path extrusionOk="0" fill="none" h="120000" w="120000">
                <a:moveTo>
                  <a:pt x="-10000" y="22500"/>
                </a:moveTo>
                <a:lnTo>
                  <a:pt x="-20000" y="22500"/>
                </a:lnTo>
                <a:lnTo>
                  <a:pt x="-176917" y="165401"/>
                </a:lnTo>
              </a:path>
            </a:pathLst>
          </a:custGeom>
          <a:solidFill>
            <a:schemeClr val="accent1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ZA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Email Address</a:t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" name="Google Shape;113;p4"/>
          <p:cNvSpPr/>
          <p:nvPr/>
        </p:nvSpPr>
        <p:spPr>
          <a:xfrm>
            <a:off x="9547653" y="3718441"/>
            <a:ext cx="1079156" cy="61783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  <a:path extrusionOk="0" fill="none" h="120000" w="120000">
                <a:moveTo>
                  <a:pt x="-10000" y="0"/>
                </a:moveTo>
                <a:close/>
                <a:lnTo>
                  <a:pt x="-10000" y="120000"/>
                </a:lnTo>
              </a:path>
              <a:path extrusionOk="0" fill="none" h="120000" w="120000">
                <a:moveTo>
                  <a:pt x="-10000" y="22500"/>
                </a:moveTo>
                <a:lnTo>
                  <a:pt x="-20000" y="22500"/>
                </a:lnTo>
                <a:lnTo>
                  <a:pt x="-166841" y="39000"/>
                </a:lnTo>
              </a:path>
            </a:pathLst>
          </a:custGeom>
          <a:solidFill>
            <a:schemeClr val="accent1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ZA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Birth Date</a:t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" name="Google Shape;114;p4"/>
          <p:cNvSpPr/>
          <p:nvPr/>
        </p:nvSpPr>
        <p:spPr>
          <a:xfrm>
            <a:off x="9547653" y="4973768"/>
            <a:ext cx="1079156" cy="61783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  <a:path extrusionOk="0" fill="none" h="120000" w="120000">
                <a:moveTo>
                  <a:pt x="-10000" y="0"/>
                </a:moveTo>
                <a:close/>
                <a:lnTo>
                  <a:pt x="-10000" y="120000"/>
                </a:lnTo>
              </a:path>
              <a:path extrusionOk="0" fill="none" h="120000" w="120000">
                <a:moveTo>
                  <a:pt x="-10000" y="22500"/>
                </a:moveTo>
                <a:lnTo>
                  <a:pt x="-20000" y="22500"/>
                </a:lnTo>
                <a:lnTo>
                  <a:pt x="-165008" y="-73000"/>
                </a:lnTo>
              </a:path>
            </a:pathLst>
          </a:custGeom>
          <a:solidFill>
            <a:schemeClr val="accent1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ZA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Password</a:t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File:F icon.svg" id="115" name="Google Shape;115;p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616574" y="3718441"/>
            <a:ext cx="958850" cy="958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t/>
            </a:r>
            <a:endParaRPr/>
          </a:p>
        </p:txBody>
      </p:sp>
      <p:pic>
        <p:nvPicPr>
          <p:cNvPr descr="File:Identity-concept.svg" id="121" name="Google Shape;121;p5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799532" y="1825625"/>
            <a:ext cx="6592936" cy="4351338"/>
          </a:xfrm>
          <a:prstGeom prst="rect">
            <a:avLst/>
          </a:prstGeom>
          <a:noFill/>
          <a:ln>
            <a:noFill/>
          </a:ln>
        </p:spPr>
      </p:pic>
      <p:sp>
        <p:nvSpPr>
          <p:cNvPr id="122" name="Google Shape;122;p5"/>
          <p:cNvSpPr txBox="1"/>
          <p:nvPr/>
        </p:nvSpPr>
        <p:spPr>
          <a:xfrm>
            <a:off x="7763070" y="6419461"/>
            <a:ext cx="4049485" cy="2616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ZA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https://en.wikipedia.org/wiki/Identity_management</a:t>
            </a:r>
            <a:endParaRPr b="0" i="0" sz="11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6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ZA"/>
              <a:t>What makes up your digital identity?</a:t>
            </a:r>
            <a:endParaRPr/>
          </a:p>
        </p:txBody>
      </p:sp>
      <p:sp>
        <p:nvSpPr>
          <p:cNvPr id="128" name="Google Shape;128;p6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</a:pPr>
            <a:r>
              <a:rPr lang="en-ZA"/>
              <a:t>aka what do you already know about your users?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ZA"/>
              <a:t>Sources of identity - students</a:t>
            </a:r>
            <a:endParaRPr/>
          </a:p>
        </p:txBody>
      </p:sp>
      <p:sp>
        <p:nvSpPr>
          <p:cNvPr id="134" name="Google Shape;134;p7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ZA"/>
              <a:t>Student number / identifier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ZA"/>
              <a:t>Name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ZA"/>
              <a:t>Address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ZA"/>
              <a:t>Qualifications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ZA"/>
              <a:t>Course registration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ZA"/>
              <a:t>Marks, exam results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ZA"/>
              <a:t>Password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ZA"/>
              <a:t>Email address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ZA"/>
              <a:t>…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ZA"/>
              <a:t>Sources of identity - staff</a:t>
            </a:r>
            <a:endParaRPr/>
          </a:p>
        </p:txBody>
      </p:sp>
      <p:sp>
        <p:nvSpPr>
          <p:cNvPr id="140" name="Google Shape;140;p8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ZA"/>
              <a:t>Employee number / identifier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ZA"/>
              <a:t>Name, address, phone number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ZA"/>
              <a:t>Contract status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ZA"/>
              <a:t>Password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ZA"/>
              <a:t>Email address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ZA"/>
              <a:t>Faculty, department, division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ZA"/>
              <a:t>Committee membership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ZA"/>
              <a:t>…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ZA"/>
              <a:t>Sources of identity – academic &amp; research</a:t>
            </a:r>
            <a:endParaRPr/>
          </a:p>
        </p:txBody>
      </p:sp>
      <p:sp>
        <p:nvSpPr>
          <p:cNvPr id="146" name="Google Shape;146;p9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ZA"/>
              <a:t>Current research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ZA"/>
              <a:t>Grants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ZA"/>
              <a:t>Publications, research output?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ZA"/>
              <a:t>…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2018-03-22T08:19:24Z</dcterms:created>
  <dc:creator>Guy Halse</dc:creator>
</cp:coreProperties>
</file>