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gkJtzgID07npqyfCu4Ghfo0nOf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ZA" sz="1300">
                <a:solidFill>
                  <a:srgbClr val="2C2E2F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Specifies the user's relationship(s) to the institution</a:t>
            </a:r>
            <a:endParaRPr/>
          </a:p>
        </p:txBody>
      </p:sp>
      <p:sp>
        <p:nvSpPr>
          <p:cNvPr id="188" name="Google Shape;18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8" name="Google Shape;20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4" name="Google Shape;21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Registries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Privacy-preserving identifiers</a:t>
            </a:r>
            <a:endParaRPr/>
          </a:p>
        </p:txBody>
      </p:sp>
      <p:sp>
        <p:nvSpPr>
          <p:cNvPr id="146" name="Google Shape;146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Should be generated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not the same as the identifier in your person registry/directory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Must be opaque and uni-directional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e.g. a SHA-256 hash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Think about making them targeted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ORCID iD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Open Researcher and Contributor Identifier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https://orcid.org/0000-0002-8020-0314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Persistent, opaque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Institutionally independent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Like a DOI for people</a:t>
            </a:r>
            <a:endParaRPr/>
          </a:p>
        </p:txBody>
      </p:sp>
      <p:pic>
        <p:nvPicPr>
          <p:cNvPr descr="https://orcid.org/sites/default/files/images/orcid_128x128.png" id="153" name="Google Shape;15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34600" y="418305"/>
            <a:ext cx="1219200" cy="121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inetOrgPerson</a:t>
            </a:r>
            <a:endParaRPr/>
          </a:p>
        </p:txBody>
      </p:sp>
      <p:sp>
        <p:nvSpPr>
          <p:cNvPr id="159" name="Google Shape;15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>
                <a:solidFill>
                  <a:srgbClr val="212529"/>
                </a:solidFill>
                <a:highlight>
                  <a:srgbClr val="FFFFFF"/>
                </a:highlight>
              </a:rPr>
              <a:t>A person object class / schema for Internet and Intranet directory service deployments.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https://tools.ietf.org/html/rfc2798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inetOrgPerson</a:t>
            </a:r>
            <a:endParaRPr/>
          </a:p>
        </p:txBody>
      </p:sp>
      <p:sp>
        <p:nvSpPr>
          <p:cNvPr id="165" name="Google Shape;165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givenName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sn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displayName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mail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ou</a:t>
            </a:r>
            <a:endParaRPr/>
          </a:p>
        </p:txBody>
      </p:sp>
      <p:sp>
        <p:nvSpPr>
          <p:cNvPr id="166" name="Google Shape;166;p13"/>
          <p:cNvSpPr/>
          <p:nvPr/>
        </p:nvSpPr>
        <p:spPr>
          <a:xfrm>
            <a:off x="6349285" y="1107583"/>
            <a:ext cx="3065171" cy="2228045"/>
          </a:xfrm>
          <a:prstGeom prst="cloudCallout">
            <a:avLst>
              <a:gd fmla="val -120413" name="adj1"/>
              <a:gd fmla="val 48049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Used by default in most directory services (e.g. ActiveDirectory)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eduPerson</a:t>
            </a:r>
            <a:endParaRPr/>
          </a:p>
        </p:txBody>
      </p:sp>
      <p:sp>
        <p:nvSpPr>
          <p:cNvPr id="172" name="Google Shape;172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A person schema for higher education…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https://www.internet2.edu/products-services/trust-identity/eduperson-eduorg/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eduPerson</a:t>
            </a:r>
            <a:endParaRPr/>
          </a:p>
        </p:txBody>
      </p:sp>
      <p:sp>
        <p:nvSpPr>
          <p:cNvPr id="178" name="Google Shape;178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eduPersonPrincipalName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eduPersonAffiliation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eduPersonScopedAffiliation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eduPersonOrcid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eduPersonEntitlement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eduPerson - scoping</a:t>
            </a:r>
            <a:endParaRPr/>
          </a:p>
        </p:txBody>
      </p:sp>
      <p:sp>
        <p:nvSpPr>
          <p:cNvPr id="184" name="Google Shape;184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How do you make an identifier globally unique?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We can leverage on DNS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RADIUS does this with realms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guy@staff.tenet.ac.za</a:t>
            </a:r>
            <a:endParaRPr/>
          </a:p>
        </p:txBody>
      </p:sp>
      <p:sp>
        <p:nvSpPr>
          <p:cNvPr id="185" name="Google Shape;185;p16"/>
          <p:cNvSpPr/>
          <p:nvPr/>
        </p:nvSpPr>
        <p:spPr>
          <a:xfrm rot="-5400000">
            <a:off x="2815563" y="2563770"/>
            <a:ext cx="606170" cy="2270602"/>
          </a:xfrm>
          <a:prstGeom prst="rightBrace">
            <a:avLst>
              <a:gd fmla="val 8333" name="adj1"/>
              <a:gd fmla="val 87603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eduPersonAffiliation</a:t>
            </a:r>
            <a:endParaRPr/>
          </a:p>
        </p:txBody>
      </p:sp>
      <p:sp>
        <p:nvSpPr>
          <p:cNvPr id="191" name="Google Shape;19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Controlled vocabulary: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alum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affiliate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employee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faculty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library-walk-in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member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staff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ZA"/>
              <a:t>student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Can have national extensions</a:t>
            </a:r>
            <a:endParaRPr/>
          </a:p>
        </p:txBody>
      </p:sp>
      <p:pic>
        <p:nvPicPr>
          <p:cNvPr id="192" name="Google Shape;19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80774" y="1376298"/>
            <a:ext cx="5573026" cy="4893867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7"/>
          <p:cNvSpPr txBox="1"/>
          <p:nvPr/>
        </p:nvSpPr>
        <p:spPr>
          <a:xfrm>
            <a:off x="7165910" y="6419461"/>
            <a:ext cx="464664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https://www.terena.org/activities/refeds/docs/ePSAcomparison_0_13.pdf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https://safire.ac.za/technical/resources/generating-edupersonaffiliation/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eduPersonEntitlement</a:t>
            </a:r>
            <a:endParaRPr/>
          </a:p>
        </p:txBody>
      </p:sp>
      <p:sp>
        <p:nvSpPr>
          <p:cNvPr id="199" name="Google Shape;199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Widely used by library providers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But slowly being superseded by eduPersonScopedAffiliation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urn:mace:dir:entitlement:common-lib-terms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Group Registries</a:t>
            </a:r>
            <a:endParaRPr/>
          </a:p>
        </p:txBody>
      </p:sp>
      <p:sp>
        <p:nvSpPr>
          <p:cNvPr id="205" name="Google Shape;205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“Lets put everything in AD”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6150" y="1271753"/>
            <a:ext cx="7199699" cy="545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Group Registries</a:t>
            </a:r>
            <a:endParaRPr/>
          </a:p>
        </p:txBody>
      </p:sp>
      <p:sp>
        <p:nvSpPr>
          <p:cNvPr id="211" name="Google Shape;211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Define the relationships between entities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Can be as simple or complex as you like/need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Access control</a:t>
            </a:r>
            <a:endParaRPr/>
          </a:p>
        </p:txBody>
      </p:sp>
      <p:sp>
        <p:nvSpPr>
          <p:cNvPr id="217" name="Google Shape;217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Groups (GBAC)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Attributes (ABAC)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Roles (RBAC)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Person Registry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7322" y="1328530"/>
            <a:ext cx="6937355" cy="534552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3"/>
          <p:cNvSpPr/>
          <p:nvPr/>
        </p:nvSpPr>
        <p:spPr>
          <a:xfrm flipH="1">
            <a:off x="615820" y="5477069"/>
            <a:ext cx="1694261" cy="948441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9308" y="0"/>
                </a:moveTo>
                <a:close/>
              </a:path>
              <a:path extrusionOk="0" fill="none" h="120000" w="120000">
                <a:moveTo>
                  <a:pt x="-9308" y="88081"/>
                </a:moveTo>
                <a:lnTo>
                  <a:pt x="-246726" y="57287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Just another consumer of identity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Person Registry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Remember we spoke about authorities? These feed your registry…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Unique identifier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Name (from HR)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Email address (from IT)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Employee number (from HR)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Person Registry - Software</a:t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NetIQ (Novell) Identity Manager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Microsoft Identity Manager (MIM)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IBM Tivoli Identity Manager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Oracle Identity Manager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OpenIAM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Apache Syncope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Person Identifiers</a:t>
            </a:r>
            <a:endParaRPr/>
          </a:p>
        </p:txBody>
      </p:sp>
      <p:sp>
        <p:nvSpPr>
          <p:cNvPr id="118" name="Google Shape;118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Person Identifiers</a:t>
            </a:r>
            <a:endParaRPr/>
          </a:p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Username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National ID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Passport number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Student number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Employee/staff number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Email address?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ORCID iD</a:t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7224583" y="2333755"/>
            <a:ext cx="3739978" cy="1691052"/>
          </a:xfrm>
          <a:prstGeom prst="cloudCallout">
            <a:avLst>
              <a:gd fmla="val -119731" name="adj1"/>
              <a:gd fmla="val 8316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 we agree on formatting?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7"/>
          <p:cNvSpPr/>
          <p:nvPr/>
        </p:nvSpPr>
        <p:spPr>
          <a:xfrm>
            <a:off x="7224583" y="4255359"/>
            <a:ext cx="3739978" cy="1691052"/>
          </a:xfrm>
          <a:prstGeom prst="cloudCallout">
            <a:avLst>
              <a:gd fmla="val -119291" name="adj1"/>
              <a:gd fmla="val -105187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what circumstances can they change?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7"/>
          <p:cNvSpPr/>
          <p:nvPr/>
        </p:nvSpPr>
        <p:spPr>
          <a:xfrm>
            <a:off x="7224583" y="365125"/>
            <a:ext cx="3739978" cy="1691052"/>
          </a:xfrm>
          <a:prstGeom prst="cloudCallout">
            <a:avLst>
              <a:gd fmla="val -119510" name="adj1"/>
              <a:gd fmla="val 124257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are the privacy implications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"/>
          <p:cNvSpPr/>
          <p:nvPr/>
        </p:nvSpPr>
        <p:spPr>
          <a:xfrm>
            <a:off x="2685534" y="5100885"/>
            <a:ext cx="3739978" cy="1691052"/>
          </a:xfrm>
          <a:prstGeom prst="cloudCallout">
            <a:avLst>
              <a:gd fmla="val 2075" name="adj1"/>
              <a:gd fmla="val -154876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there ever duplication?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What makes a good person identifier?</a:t>
            </a:r>
            <a:endParaRPr/>
          </a:p>
        </p:txBody>
      </p:sp>
      <p:sp>
        <p:nvSpPr>
          <p:cNvPr id="134" name="Google Shape;134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4NF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Identifier concepts/terminology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Persistent vs transient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Transferable / reassignment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Unique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Pseudo-anonymous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Opaque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Pseudonym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Targeted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