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hJe9xFSmAsH5wIO+nIMJUnj4Fa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6c5ec8d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6c5ec8d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rgbClr val="000000"/>
              </a:buClr>
              <a:buSzPts val="2400"/>
              <a:buChar char="●"/>
              <a:defRPr sz="2400">
                <a:solidFill>
                  <a:srgbClr val="000000"/>
                </a:solidFill>
              </a:defRPr>
            </a:lvl1pPr>
            <a:lvl2pPr indent="-381000" lvl="1" marL="914400" algn="l">
              <a:lnSpc>
                <a:spcPct val="115000"/>
              </a:lnSpc>
              <a:spcBef>
                <a:spcPts val="1600"/>
              </a:spcBef>
              <a:spcAft>
                <a:spcPts val="0"/>
              </a:spcAft>
              <a:buClr>
                <a:srgbClr val="000000"/>
              </a:buClr>
              <a:buSzPts val="2400"/>
              <a:buChar char="○"/>
              <a:defRPr sz="2400">
                <a:solidFill>
                  <a:srgbClr val="000000"/>
                </a:solidFill>
              </a:defRPr>
            </a:lvl2pPr>
            <a:lvl3pPr indent="-381000" lvl="2" marL="1371600" algn="l">
              <a:lnSpc>
                <a:spcPct val="115000"/>
              </a:lnSpc>
              <a:spcBef>
                <a:spcPts val="1600"/>
              </a:spcBef>
              <a:spcAft>
                <a:spcPts val="0"/>
              </a:spcAft>
              <a:buClr>
                <a:srgbClr val="000000"/>
              </a:buClr>
              <a:buSzPts val="2400"/>
              <a:buChar char="■"/>
              <a:defRPr sz="2400">
                <a:solidFill>
                  <a:srgbClr val="000000"/>
                </a:solidFil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4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4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4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4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4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4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4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png"/><Relationship Id="rId13" Type="http://schemas.openxmlformats.org/officeDocument/2006/relationships/image" Target="../media/image40.png"/><Relationship Id="rId12"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8.png"/><Relationship Id="rId15" Type="http://schemas.openxmlformats.org/officeDocument/2006/relationships/image" Target="../media/image52.png"/><Relationship Id="rId14" Type="http://schemas.openxmlformats.org/officeDocument/2006/relationships/image" Target="../media/image45.png"/><Relationship Id="rId5" Type="http://schemas.openxmlformats.org/officeDocument/2006/relationships/image" Target="../media/image1.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43.png"/><Relationship Id="rId6" Type="http://schemas.openxmlformats.org/officeDocument/2006/relationships/image" Target="../media/image54.png"/><Relationship Id="rId7"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43.png"/><Relationship Id="rId6" Type="http://schemas.openxmlformats.org/officeDocument/2006/relationships/image" Target="../media/image54.png"/><Relationship Id="rId7"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43.png"/><Relationship Id="rId9" Type="http://schemas.openxmlformats.org/officeDocument/2006/relationships/image" Target="../media/image51.png"/><Relationship Id="rId5" Type="http://schemas.openxmlformats.org/officeDocument/2006/relationships/image" Target="../media/image47.png"/><Relationship Id="rId6" Type="http://schemas.openxmlformats.org/officeDocument/2006/relationships/image" Target="../media/image54.png"/><Relationship Id="rId7" Type="http://schemas.openxmlformats.org/officeDocument/2006/relationships/image" Target="../media/image57.png"/><Relationship Id="rId8"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3.png"/><Relationship Id="rId4" Type="http://schemas.openxmlformats.org/officeDocument/2006/relationships/image" Target="../media/image67.png"/><Relationship Id="rId9" Type="http://schemas.openxmlformats.org/officeDocument/2006/relationships/image" Target="../media/image66.png"/><Relationship Id="rId5" Type="http://schemas.openxmlformats.org/officeDocument/2006/relationships/image" Target="../media/image77.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7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1.png"/><Relationship Id="rId8"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5.png"/></Relationships>
</file>

<file path=ppt/slides/_rels/slide33.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69.png"/><Relationship Id="rId12" Type="http://schemas.openxmlformats.org/officeDocument/2006/relationships/image" Target="../media/image74.png"/><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9.png"/><Relationship Id="rId4" Type="http://schemas.openxmlformats.org/officeDocument/2006/relationships/image" Target="../media/image72.png"/><Relationship Id="rId9"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3.png"/><Relationship Id="rId7" Type="http://schemas.openxmlformats.org/officeDocument/2006/relationships/image" Target="../media/image73.png"/><Relationship Id="rId8"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8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8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7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12.png"/><Relationship Id="rId13" Type="http://schemas.openxmlformats.org/officeDocument/2006/relationships/image" Target="../media/image20.png"/><Relationship Id="rId12"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4.png"/><Relationship Id="rId1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9.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Identity Federations</a:t>
            </a:r>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High Level Concepts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56c5ec8dc2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Authentication Management Evolution</a:t>
            </a:r>
            <a:endParaRPr/>
          </a:p>
        </p:txBody>
      </p:sp>
      <p:sp>
        <p:nvSpPr>
          <p:cNvPr id="163" name="Google Shape;163;g256c5ec8dc2_0_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g256c5ec8dc2_0_0"/>
          <p:cNvPicPr preferRelativeResize="0"/>
          <p:nvPr/>
        </p:nvPicPr>
        <p:blipFill>
          <a:blip r:embed="rId3">
            <a:alphaModFix/>
          </a:blip>
          <a:stretch>
            <a:fillRect/>
          </a:stretch>
        </p:blipFill>
        <p:spPr>
          <a:xfrm>
            <a:off x="996438" y="1152475"/>
            <a:ext cx="7151125" cy="3261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Federated Identity Management</a:t>
            </a:r>
            <a:endParaRPr/>
          </a:p>
        </p:txBody>
      </p:sp>
      <p:pic>
        <p:nvPicPr>
          <p:cNvPr id="170" name="Google Shape;170;p10"/>
          <p:cNvPicPr preferRelativeResize="0"/>
          <p:nvPr/>
        </p:nvPicPr>
        <p:blipFill rotWithShape="1">
          <a:blip r:embed="rId3">
            <a:alphaModFix/>
          </a:blip>
          <a:srcRect b="0" l="0" r="0" t="0"/>
          <a:stretch/>
        </p:blipFill>
        <p:spPr>
          <a:xfrm>
            <a:off x="844150" y="1660525"/>
            <a:ext cx="800100" cy="800100"/>
          </a:xfrm>
          <a:prstGeom prst="rect">
            <a:avLst/>
          </a:prstGeom>
          <a:noFill/>
          <a:ln>
            <a:noFill/>
          </a:ln>
        </p:spPr>
      </p:pic>
      <p:pic>
        <p:nvPicPr>
          <p:cNvPr id="171" name="Google Shape;171;p10"/>
          <p:cNvPicPr preferRelativeResize="0"/>
          <p:nvPr/>
        </p:nvPicPr>
        <p:blipFill rotWithShape="1">
          <a:blip r:embed="rId4">
            <a:alphaModFix/>
          </a:blip>
          <a:srcRect b="0" l="0" r="0" t="0"/>
          <a:stretch/>
        </p:blipFill>
        <p:spPr>
          <a:xfrm>
            <a:off x="1785075" y="1660525"/>
            <a:ext cx="800100" cy="800100"/>
          </a:xfrm>
          <a:prstGeom prst="rect">
            <a:avLst/>
          </a:prstGeom>
          <a:noFill/>
          <a:ln>
            <a:noFill/>
          </a:ln>
        </p:spPr>
      </p:pic>
      <p:pic>
        <p:nvPicPr>
          <p:cNvPr id="172" name="Google Shape;172;p10"/>
          <p:cNvPicPr preferRelativeResize="0"/>
          <p:nvPr/>
        </p:nvPicPr>
        <p:blipFill rotWithShape="1">
          <a:blip r:embed="rId5">
            <a:alphaModFix/>
          </a:blip>
          <a:srcRect b="0" l="0" r="0" t="0"/>
          <a:stretch/>
        </p:blipFill>
        <p:spPr>
          <a:xfrm>
            <a:off x="6757850" y="1660525"/>
            <a:ext cx="800100" cy="800100"/>
          </a:xfrm>
          <a:prstGeom prst="rect">
            <a:avLst/>
          </a:prstGeom>
          <a:noFill/>
          <a:ln>
            <a:noFill/>
          </a:ln>
        </p:spPr>
      </p:pic>
      <p:pic>
        <p:nvPicPr>
          <p:cNvPr id="173" name="Google Shape;173;p10"/>
          <p:cNvPicPr preferRelativeResize="0"/>
          <p:nvPr/>
        </p:nvPicPr>
        <p:blipFill rotWithShape="1">
          <a:blip r:embed="rId6">
            <a:alphaModFix/>
          </a:blip>
          <a:srcRect b="0" l="0" r="0" t="0"/>
          <a:stretch/>
        </p:blipFill>
        <p:spPr>
          <a:xfrm>
            <a:off x="1785075" y="3424450"/>
            <a:ext cx="800100" cy="800100"/>
          </a:xfrm>
          <a:prstGeom prst="rect">
            <a:avLst/>
          </a:prstGeom>
          <a:noFill/>
          <a:ln>
            <a:noFill/>
          </a:ln>
        </p:spPr>
      </p:pic>
      <p:pic>
        <p:nvPicPr>
          <p:cNvPr id="174" name="Google Shape;174;p10"/>
          <p:cNvPicPr preferRelativeResize="0"/>
          <p:nvPr/>
        </p:nvPicPr>
        <p:blipFill rotWithShape="1">
          <a:blip r:embed="rId7">
            <a:alphaModFix/>
          </a:blip>
          <a:srcRect b="0" l="0" r="0" t="0"/>
          <a:stretch/>
        </p:blipFill>
        <p:spPr>
          <a:xfrm>
            <a:off x="6757850" y="3424450"/>
            <a:ext cx="800100" cy="800100"/>
          </a:xfrm>
          <a:prstGeom prst="rect">
            <a:avLst/>
          </a:prstGeom>
          <a:noFill/>
          <a:ln>
            <a:noFill/>
          </a:ln>
        </p:spPr>
      </p:pic>
      <p:cxnSp>
        <p:nvCxnSpPr>
          <p:cNvPr id="175" name="Google Shape;175;p10"/>
          <p:cNvCxnSpPr>
            <a:stCxn id="171" idx="3"/>
          </p:cNvCxnSpPr>
          <p:nvPr/>
        </p:nvCxnSpPr>
        <p:spPr>
          <a:xfrm>
            <a:off x="2585175" y="2060575"/>
            <a:ext cx="1586700" cy="800100"/>
          </a:xfrm>
          <a:prstGeom prst="straightConnector1">
            <a:avLst/>
          </a:prstGeom>
          <a:noFill/>
          <a:ln cap="flat" cmpd="sng" w="28575">
            <a:solidFill>
              <a:schemeClr val="dk2"/>
            </a:solidFill>
            <a:prstDash val="solid"/>
            <a:round/>
            <a:headEnd len="sm" w="sm" type="none"/>
            <a:tailEnd len="med" w="med" type="triangle"/>
          </a:ln>
        </p:spPr>
      </p:cxnSp>
      <p:cxnSp>
        <p:nvCxnSpPr>
          <p:cNvPr id="176" name="Google Shape;176;p10"/>
          <p:cNvCxnSpPr>
            <a:stCxn id="173" idx="3"/>
          </p:cNvCxnSpPr>
          <p:nvPr/>
        </p:nvCxnSpPr>
        <p:spPr>
          <a:xfrm flipH="1" rot="10800000">
            <a:off x="2585175" y="2860600"/>
            <a:ext cx="1586700" cy="963900"/>
          </a:xfrm>
          <a:prstGeom prst="straightConnector1">
            <a:avLst/>
          </a:prstGeom>
          <a:noFill/>
          <a:ln cap="flat" cmpd="sng" w="28575">
            <a:solidFill>
              <a:schemeClr val="dk2"/>
            </a:solidFill>
            <a:prstDash val="solid"/>
            <a:round/>
            <a:headEnd len="sm" w="sm" type="none"/>
            <a:tailEnd len="med" w="med" type="triangle"/>
          </a:ln>
        </p:spPr>
      </p:cxnSp>
      <p:cxnSp>
        <p:nvCxnSpPr>
          <p:cNvPr id="177" name="Google Shape;177;p10"/>
          <p:cNvCxnSpPr>
            <a:stCxn id="172" idx="1"/>
          </p:cNvCxnSpPr>
          <p:nvPr/>
        </p:nvCxnSpPr>
        <p:spPr>
          <a:xfrm flipH="1">
            <a:off x="4971950" y="2060575"/>
            <a:ext cx="1785900" cy="800100"/>
          </a:xfrm>
          <a:prstGeom prst="straightConnector1">
            <a:avLst/>
          </a:prstGeom>
          <a:noFill/>
          <a:ln cap="flat" cmpd="sng" w="28575">
            <a:solidFill>
              <a:schemeClr val="dk2"/>
            </a:solidFill>
            <a:prstDash val="solid"/>
            <a:round/>
            <a:headEnd len="sm" w="sm" type="none"/>
            <a:tailEnd len="med" w="med" type="triangle"/>
          </a:ln>
        </p:spPr>
      </p:cxnSp>
      <p:cxnSp>
        <p:nvCxnSpPr>
          <p:cNvPr id="178" name="Google Shape;178;p10"/>
          <p:cNvCxnSpPr>
            <a:stCxn id="174" idx="1"/>
          </p:cNvCxnSpPr>
          <p:nvPr/>
        </p:nvCxnSpPr>
        <p:spPr>
          <a:xfrm rot="10800000">
            <a:off x="4972250" y="2860600"/>
            <a:ext cx="1785600" cy="963900"/>
          </a:xfrm>
          <a:prstGeom prst="straightConnector1">
            <a:avLst/>
          </a:prstGeom>
          <a:noFill/>
          <a:ln cap="flat" cmpd="sng" w="28575">
            <a:solidFill>
              <a:schemeClr val="dk2"/>
            </a:solidFill>
            <a:prstDash val="solid"/>
            <a:round/>
            <a:headEnd len="sm" w="sm" type="none"/>
            <a:tailEnd len="med" w="med" type="triangle"/>
          </a:ln>
        </p:spPr>
      </p:cxnSp>
      <p:pic>
        <p:nvPicPr>
          <p:cNvPr id="179" name="Google Shape;179;p10"/>
          <p:cNvPicPr preferRelativeResize="0"/>
          <p:nvPr/>
        </p:nvPicPr>
        <p:blipFill rotWithShape="1">
          <a:blip r:embed="rId8">
            <a:alphaModFix/>
          </a:blip>
          <a:srcRect b="0" l="0" r="0" t="0"/>
          <a:stretch/>
        </p:blipFill>
        <p:spPr>
          <a:xfrm>
            <a:off x="3355025" y="2155750"/>
            <a:ext cx="228600" cy="228600"/>
          </a:xfrm>
          <a:prstGeom prst="rect">
            <a:avLst/>
          </a:prstGeom>
          <a:noFill/>
          <a:ln>
            <a:noFill/>
          </a:ln>
        </p:spPr>
      </p:pic>
      <p:pic>
        <p:nvPicPr>
          <p:cNvPr id="180" name="Google Shape;180;p10"/>
          <p:cNvPicPr preferRelativeResize="0"/>
          <p:nvPr/>
        </p:nvPicPr>
        <p:blipFill rotWithShape="1">
          <a:blip r:embed="rId9">
            <a:alphaModFix/>
          </a:blip>
          <a:srcRect b="0" l="0" r="0" t="0"/>
          <a:stretch/>
        </p:blipFill>
        <p:spPr>
          <a:xfrm>
            <a:off x="7742425" y="1660525"/>
            <a:ext cx="800100" cy="800100"/>
          </a:xfrm>
          <a:prstGeom prst="rect">
            <a:avLst/>
          </a:prstGeom>
          <a:noFill/>
          <a:ln>
            <a:noFill/>
          </a:ln>
        </p:spPr>
      </p:pic>
      <p:pic>
        <p:nvPicPr>
          <p:cNvPr id="181" name="Google Shape;181;p10"/>
          <p:cNvPicPr preferRelativeResize="0"/>
          <p:nvPr/>
        </p:nvPicPr>
        <p:blipFill rotWithShape="1">
          <a:blip r:embed="rId10">
            <a:alphaModFix/>
          </a:blip>
          <a:srcRect b="0" l="0" r="0" t="0"/>
          <a:stretch/>
        </p:blipFill>
        <p:spPr>
          <a:xfrm>
            <a:off x="4171950" y="2460625"/>
            <a:ext cx="800100" cy="800100"/>
          </a:xfrm>
          <a:prstGeom prst="rect">
            <a:avLst/>
          </a:prstGeom>
          <a:noFill/>
          <a:ln>
            <a:noFill/>
          </a:ln>
        </p:spPr>
      </p:pic>
      <p:pic>
        <p:nvPicPr>
          <p:cNvPr id="182" name="Google Shape;182;p10"/>
          <p:cNvPicPr preferRelativeResize="0"/>
          <p:nvPr/>
        </p:nvPicPr>
        <p:blipFill rotWithShape="1">
          <a:blip r:embed="rId11">
            <a:alphaModFix/>
          </a:blip>
          <a:srcRect b="0" l="0" r="0" t="0"/>
          <a:stretch/>
        </p:blipFill>
        <p:spPr>
          <a:xfrm>
            <a:off x="844150" y="3455250"/>
            <a:ext cx="800100" cy="800100"/>
          </a:xfrm>
          <a:prstGeom prst="rect">
            <a:avLst/>
          </a:prstGeom>
          <a:noFill/>
          <a:ln>
            <a:noFill/>
          </a:ln>
        </p:spPr>
      </p:pic>
      <p:pic>
        <p:nvPicPr>
          <p:cNvPr id="183" name="Google Shape;183;p10"/>
          <p:cNvPicPr preferRelativeResize="0"/>
          <p:nvPr/>
        </p:nvPicPr>
        <p:blipFill rotWithShape="1">
          <a:blip r:embed="rId12">
            <a:alphaModFix/>
          </a:blip>
          <a:srcRect b="0" l="0" r="0" t="0"/>
          <a:stretch/>
        </p:blipFill>
        <p:spPr>
          <a:xfrm>
            <a:off x="7742425" y="3424450"/>
            <a:ext cx="800100" cy="800100"/>
          </a:xfrm>
          <a:prstGeom prst="rect">
            <a:avLst/>
          </a:prstGeom>
          <a:noFill/>
          <a:ln>
            <a:noFill/>
          </a:ln>
        </p:spPr>
      </p:pic>
      <p:pic>
        <p:nvPicPr>
          <p:cNvPr id="184" name="Google Shape;184;p10"/>
          <p:cNvPicPr preferRelativeResize="0"/>
          <p:nvPr/>
        </p:nvPicPr>
        <p:blipFill rotWithShape="1">
          <a:blip r:embed="rId13">
            <a:alphaModFix/>
          </a:blip>
          <a:srcRect b="0" l="0" r="0" t="0"/>
          <a:stretch/>
        </p:blipFill>
        <p:spPr>
          <a:xfrm>
            <a:off x="5674575" y="3424450"/>
            <a:ext cx="228600" cy="228600"/>
          </a:xfrm>
          <a:prstGeom prst="rect">
            <a:avLst/>
          </a:prstGeom>
          <a:noFill/>
          <a:ln>
            <a:noFill/>
          </a:ln>
        </p:spPr>
      </p:pic>
      <p:pic>
        <p:nvPicPr>
          <p:cNvPr id="185" name="Google Shape;185;p10"/>
          <p:cNvPicPr preferRelativeResize="0"/>
          <p:nvPr/>
        </p:nvPicPr>
        <p:blipFill rotWithShape="1">
          <a:blip r:embed="rId14">
            <a:alphaModFix/>
          </a:blip>
          <a:srcRect b="0" l="0" r="0" t="0"/>
          <a:stretch/>
        </p:blipFill>
        <p:spPr>
          <a:xfrm>
            <a:off x="5674575" y="2155750"/>
            <a:ext cx="228600" cy="228600"/>
          </a:xfrm>
          <a:prstGeom prst="rect">
            <a:avLst/>
          </a:prstGeom>
          <a:noFill/>
          <a:ln>
            <a:noFill/>
          </a:ln>
        </p:spPr>
      </p:pic>
      <p:pic>
        <p:nvPicPr>
          <p:cNvPr id="186" name="Google Shape;186;p10"/>
          <p:cNvPicPr preferRelativeResize="0"/>
          <p:nvPr/>
        </p:nvPicPr>
        <p:blipFill rotWithShape="1">
          <a:blip r:embed="rId15">
            <a:alphaModFix/>
          </a:blip>
          <a:srcRect b="0" l="0" r="0" t="0"/>
          <a:stretch/>
        </p:blipFill>
        <p:spPr>
          <a:xfrm>
            <a:off x="3355025" y="3424450"/>
            <a:ext cx="228600" cy="22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Federated Identity Management</a:t>
            </a:r>
            <a:endParaRPr/>
          </a:p>
        </p:txBody>
      </p:sp>
      <p:sp>
        <p:nvSpPr>
          <p:cNvPr id="192" name="Google Shape;192;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Only identity providers provision identities</a:t>
            </a:r>
            <a:endParaRPr/>
          </a:p>
          <a:p>
            <a:pPr indent="-381000" lvl="1" marL="914400" rtl="0" algn="l">
              <a:lnSpc>
                <a:spcPct val="115000"/>
              </a:lnSpc>
              <a:spcBef>
                <a:spcPts val="0"/>
              </a:spcBef>
              <a:spcAft>
                <a:spcPts val="0"/>
              </a:spcAft>
              <a:buSzPts val="2400"/>
              <a:buChar char="○"/>
            </a:pPr>
            <a:r>
              <a:rPr lang="en"/>
              <a:t>Not all organizations need to provision identities</a:t>
            </a:r>
            <a:endParaRPr/>
          </a:p>
          <a:p>
            <a:pPr indent="-381000" lvl="1" marL="914400" rtl="0" algn="l">
              <a:lnSpc>
                <a:spcPct val="115000"/>
              </a:lnSpc>
              <a:spcBef>
                <a:spcPts val="0"/>
              </a:spcBef>
              <a:spcAft>
                <a:spcPts val="0"/>
              </a:spcAft>
              <a:buSzPts val="2400"/>
              <a:buChar char="○"/>
            </a:pPr>
            <a:r>
              <a:rPr lang="en"/>
              <a:t>Some organizations (campuses) well suited to provision and curate identities</a:t>
            </a:r>
            <a:endParaRPr/>
          </a:p>
          <a:p>
            <a:pPr indent="-381000" lvl="1" marL="914400" rtl="0" algn="l">
              <a:lnSpc>
                <a:spcPct val="115000"/>
              </a:lnSpc>
              <a:spcBef>
                <a:spcPts val="0"/>
              </a:spcBef>
              <a:spcAft>
                <a:spcPts val="0"/>
              </a:spcAft>
              <a:buSzPts val="2400"/>
              <a:buChar char="○"/>
            </a:pPr>
            <a:r>
              <a:rPr lang="en"/>
              <a:t>Other organizations (research projects) focus on delivering services</a:t>
            </a:r>
            <a:endParaRPr/>
          </a:p>
          <a:p>
            <a:pPr indent="0" lvl="0" marL="0" marR="0" rtl="0" algn="l">
              <a:lnSpc>
                <a:spcPct val="115000"/>
              </a:lnSpc>
              <a:spcBef>
                <a:spcPts val="1600"/>
              </a:spcBef>
              <a:spcAft>
                <a:spcPts val="1600"/>
              </a:spcAft>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Federated Identity Management</a:t>
            </a:r>
            <a:endParaRPr/>
          </a:p>
        </p:txBody>
      </p:sp>
      <p:sp>
        <p:nvSpPr>
          <p:cNvPr id="198" name="Google Shape;198;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Services consume identities provisioned by other organizations</a:t>
            </a:r>
            <a:endParaRPr/>
          </a:p>
          <a:p>
            <a:pPr indent="-381000" lvl="1" marL="914400" rtl="0" algn="l">
              <a:lnSpc>
                <a:spcPct val="115000"/>
              </a:lnSpc>
              <a:spcBef>
                <a:spcPts val="0"/>
              </a:spcBef>
              <a:spcAft>
                <a:spcPts val="0"/>
              </a:spcAft>
              <a:buSzPts val="2400"/>
              <a:buChar char="○"/>
            </a:pPr>
            <a:r>
              <a:rPr lang="en"/>
              <a:t>No longer able to make assumptions about identity and credentials</a:t>
            </a:r>
            <a:endParaRPr/>
          </a:p>
          <a:p>
            <a:pPr indent="-381000" lvl="1" marL="914400" rtl="0" algn="l">
              <a:lnSpc>
                <a:spcPct val="115000"/>
              </a:lnSpc>
              <a:spcBef>
                <a:spcPts val="0"/>
              </a:spcBef>
              <a:spcAft>
                <a:spcPts val="0"/>
              </a:spcAft>
              <a:buSzPts val="2400"/>
              <a:buChar char="○"/>
            </a:pPr>
            <a:r>
              <a:rPr lang="en"/>
              <a:t>Initially may take more time to deploy and bring into production</a:t>
            </a:r>
            <a:endParaRPr/>
          </a:p>
          <a:p>
            <a:pPr indent="-381000" lvl="1" marL="914400" rtl="0" algn="l">
              <a:lnSpc>
                <a:spcPct val="115000"/>
              </a:lnSpc>
              <a:spcBef>
                <a:spcPts val="0"/>
              </a:spcBef>
              <a:spcAft>
                <a:spcPts val="0"/>
              </a:spcAft>
              <a:buSzPts val="2400"/>
              <a:buChar char="○"/>
            </a:pPr>
            <a:r>
              <a:rPr lang="en"/>
              <a:t>Over time results in more flexible services</a:t>
            </a:r>
            <a:endParaRPr/>
          </a:p>
          <a:p>
            <a:pPr indent="0" lvl="0" marL="0" marR="0" rtl="0" algn="l">
              <a:lnSpc>
                <a:spcPct val="115000"/>
              </a:lnSpc>
              <a:spcBef>
                <a:spcPts val="1600"/>
              </a:spcBef>
              <a:spcAft>
                <a:spcPts val="1600"/>
              </a:spcAft>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Federated Identity Management</a:t>
            </a:r>
            <a:endParaRPr/>
          </a:p>
        </p:txBody>
      </p:sp>
      <p:sp>
        <p:nvSpPr>
          <p:cNvPr id="204" name="Google Shape;20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Collaboration across organizations is facilitated:</a:t>
            </a:r>
            <a:endParaRPr/>
          </a:p>
          <a:p>
            <a:pPr indent="-381000" lvl="1" marL="914400" rtl="0" algn="l">
              <a:lnSpc>
                <a:spcPct val="115000"/>
              </a:lnSpc>
              <a:spcBef>
                <a:spcPts val="0"/>
              </a:spcBef>
              <a:spcAft>
                <a:spcPts val="0"/>
              </a:spcAft>
              <a:buSzPts val="2400"/>
              <a:buChar char="○"/>
            </a:pPr>
            <a:r>
              <a:rPr lang="en"/>
              <a:t>Identity providers focus on provisioning well curated and managed identities</a:t>
            </a:r>
            <a:endParaRPr/>
          </a:p>
          <a:p>
            <a:pPr indent="-381000" lvl="1" marL="914400" rtl="0" algn="l">
              <a:lnSpc>
                <a:spcPct val="115000"/>
              </a:lnSpc>
              <a:spcBef>
                <a:spcPts val="0"/>
              </a:spcBef>
              <a:spcAft>
                <a:spcPts val="0"/>
              </a:spcAft>
              <a:buSzPts val="2400"/>
              <a:buChar char="○"/>
            </a:pPr>
            <a:r>
              <a:rPr lang="en"/>
              <a:t>Service providers focus on delivering flexible and useful services</a:t>
            </a:r>
            <a:endParaRPr/>
          </a:p>
          <a:p>
            <a:pPr indent="-381000" lvl="1" marL="914400" rtl="0" algn="l">
              <a:lnSpc>
                <a:spcPct val="115000"/>
              </a:lnSpc>
              <a:spcBef>
                <a:spcPts val="0"/>
              </a:spcBef>
              <a:spcAft>
                <a:spcPts val="0"/>
              </a:spcAft>
              <a:buSzPts val="2400"/>
              <a:buChar char="○"/>
            </a:pPr>
            <a:r>
              <a:rPr lang="en"/>
              <a:t>Users manage a single well curated identity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Foundation of Federated Identity is Trust</a:t>
            </a:r>
            <a:endParaRPr/>
          </a:p>
        </p:txBody>
      </p:sp>
      <p:pic>
        <p:nvPicPr>
          <p:cNvPr id="210" name="Google Shape;210;p14"/>
          <p:cNvPicPr preferRelativeResize="0"/>
          <p:nvPr/>
        </p:nvPicPr>
        <p:blipFill rotWithShape="1">
          <a:blip r:embed="rId3">
            <a:alphaModFix/>
          </a:blip>
          <a:srcRect b="0" l="0" r="0" t="0"/>
          <a:stretch/>
        </p:blipFill>
        <p:spPr>
          <a:xfrm>
            <a:off x="3143250" y="1401575"/>
            <a:ext cx="2857500" cy="285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Foundation of Federated Identity is Trust</a:t>
            </a:r>
            <a:endParaRPr/>
          </a:p>
          <a:p>
            <a:pPr indent="0" lvl="0" marL="0" rtl="0" algn="ctr">
              <a:lnSpc>
                <a:spcPct val="100000"/>
              </a:lnSpc>
              <a:spcBef>
                <a:spcPts val="0"/>
              </a:spcBef>
              <a:spcAft>
                <a:spcPts val="0"/>
              </a:spcAft>
              <a:buSzPts val="2800"/>
              <a:buNone/>
            </a:pPr>
            <a:r>
              <a:t/>
            </a:r>
            <a:endParaRPr/>
          </a:p>
        </p:txBody>
      </p:sp>
      <p:sp>
        <p:nvSpPr>
          <p:cNvPr id="216" name="Google Shape;216;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Service provider must trust the identity provider to </a:t>
            </a:r>
            <a:r>
              <a:rPr b="1" lang="en"/>
              <a:t>appropriately</a:t>
            </a:r>
            <a:r>
              <a:rPr lang="en"/>
              <a:t>:</a:t>
            </a:r>
            <a:endParaRPr/>
          </a:p>
          <a:p>
            <a:pPr indent="-381000" lvl="1" marL="914400" rtl="0" algn="l">
              <a:lnSpc>
                <a:spcPct val="115000"/>
              </a:lnSpc>
              <a:spcBef>
                <a:spcPts val="0"/>
              </a:spcBef>
              <a:spcAft>
                <a:spcPts val="0"/>
              </a:spcAft>
              <a:buSzPts val="2400"/>
              <a:buChar char="○"/>
            </a:pPr>
            <a:r>
              <a:rPr lang="en"/>
              <a:t>Vet user's real identity at enrollment or registration</a:t>
            </a:r>
            <a:endParaRPr/>
          </a:p>
          <a:p>
            <a:pPr indent="-381000" lvl="1" marL="914400" rtl="0" algn="l">
              <a:lnSpc>
                <a:spcPct val="115000"/>
              </a:lnSpc>
              <a:spcBef>
                <a:spcPts val="0"/>
              </a:spcBef>
              <a:spcAft>
                <a:spcPts val="0"/>
              </a:spcAft>
              <a:buSzPts val="2400"/>
              <a:buChar char="○"/>
            </a:pPr>
            <a:r>
              <a:rPr lang="en"/>
              <a:t>Manage credential stores to protect secrets</a:t>
            </a:r>
            <a:endParaRPr/>
          </a:p>
          <a:p>
            <a:pPr indent="-381000" lvl="1" marL="914400" rtl="0" algn="l">
              <a:lnSpc>
                <a:spcPct val="115000"/>
              </a:lnSpc>
              <a:spcBef>
                <a:spcPts val="0"/>
              </a:spcBef>
              <a:spcAft>
                <a:spcPts val="0"/>
              </a:spcAft>
              <a:buSzPts val="2400"/>
              <a:buChar char="○"/>
            </a:pPr>
            <a:r>
              <a:rPr lang="en"/>
              <a:t>Assert details about authentication events</a:t>
            </a:r>
            <a:endParaRPr/>
          </a:p>
          <a:p>
            <a:pPr indent="-381000" lvl="1" marL="914400" rtl="0" algn="l">
              <a:lnSpc>
                <a:spcPct val="115000"/>
              </a:lnSpc>
              <a:spcBef>
                <a:spcPts val="0"/>
              </a:spcBef>
              <a:spcAft>
                <a:spcPts val="0"/>
              </a:spcAft>
              <a:buSzPts val="2400"/>
              <a:buChar char="○"/>
            </a:pPr>
            <a:r>
              <a:rPr lang="en"/>
              <a:t>Assert user identifiers and attributes (if any)</a:t>
            </a:r>
            <a:endParaRPr/>
          </a:p>
          <a:p>
            <a:pPr indent="0" lvl="0" marL="0" marR="0" rtl="0" algn="l">
              <a:lnSpc>
                <a:spcPct val="115000"/>
              </a:lnSpc>
              <a:spcBef>
                <a:spcPts val="1600"/>
              </a:spcBef>
              <a:spcAft>
                <a:spcPts val="1600"/>
              </a:spcAft>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Foundation of Federated Identity is Trust</a:t>
            </a:r>
            <a:endParaRPr/>
          </a:p>
          <a:p>
            <a:pPr indent="0" lvl="0" marL="0" rtl="0" algn="ctr">
              <a:lnSpc>
                <a:spcPct val="100000"/>
              </a:lnSpc>
              <a:spcBef>
                <a:spcPts val="0"/>
              </a:spcBef>
              <a:spcAft>
                <a:spcPts val="0"/>
              </a:spcAft>
              <a:buSzPts val="2800"/>
              <a:buNone/>
            </a:pPr>
            <a:r>
              <a:t/>
            </a:r>
            <a:endParaRPr/>
          </a:p>
        </p:txBody>
      </p:sp>
      <p:sp>
        <p:nvSpPr>
          <p:cNvPr id="222" name="Google Shape;222;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Identity provider must trust the service provider to </a:t>
            </a:r>
            <a:r>
              <a:rPr b="1" lang="en"/>
              <a:t>appropriately</a:t>
            </a:r>
            <a:r>
              <a:rPr lang="en"/>
              <a:t>:</a:t>
            </a:r>
            <a:endParaRPr/>
          </a:p>
          <a:p>
            <a:pPr indent="-381000" lvl="1" marL="914400" rtl="0" algn="l">
              <a:lnSpc>
                <a:spcPct val="115000"/>
              </a:lnSpc>
              <a:spcBef>
                <a:spcPts val="0"/>
              </a:spcBef>
              <a:spcAft>
                <a:spcPts val="0"/>
              </a:spcAft>
              <a:buSzPts val="2400"/>
              <a:buChar char="○"/>
            </a:pPr>
            <a:r>
              <a:rPr lang="en"/>
              <a:t>Consume assertions about authentication events</a:t>
            </a:r>
            <a:endParaRPr/>
          </a:p>
          <a:p>
            <a:pPr indent="-381000" lvl="1" marL="914400" rtl="0" algn="l">
              <a:lnSpc>
                <a:spcPct val="115000"/>
              </a:lnSpc>
              <a:spcBef>
                <a:spcPts val="0"/>
              </a:spcBef>
              <a:spcAft>
                <a:spcPts val="0"/>
              </a:spcAft>
              <a:buSzPts val="2400"/>
              <a:buChar char="○"/>
            </a:pPr>
            <a:r>
              <a:rPr lang="en"/>
              <a:t>Consume user identifiers and attributes (if any)</a:t>
            </a:r>
            <a:endParaRPr/>
          </a:p>
          <a:p>
            <a:pPr indent="-381000" lvl="1" marL="914400" rtl="0" algn="l">
              <a:lnSpc>
                <a:spcPct val="115000"/>
              </a:lnSpc>
              <a:spcBef>
                <a:spcPts val="0"/>
              </a:spcBef>
              <a:spcAft>
                <a:spcPts val="0"/>
              </a:spcAft>
              <a:buSzPts val="2400"/>
              <a:buChar char="○"/>
            </a:pPr>
            <a:r>
              <a:rPr lang="en"/>
              <a:t>Store user identity information</a:t>
            </a:r>
            <a:endParaRPr/>
          </a:p>
          <a:p>
            <a:pPr indent="-381000" lvl="1" marL="914400" rtl="0" algn="l">
              <a:lnSpc>
                <a:spcPct val="115000"/>
              </a:lnSpc>
              <a:spcBef>
                <a:spcPts val="0"/>
              </a:spcBef>
              <a:spcAft>
                <a:spcPts val="0"/>
              </a:spcAft>
              <a:buSzPts val="2400"/>
              <a:buChar char="○"/>
            </a:pPr>
            <a:r>
              <a:rPr lang="en"/>
              <a:t>Protect user privacy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Establishing Trust</a:t>
            </a:r>
            <a:endParaRPr/>
          </a:p>
        </p:txBody>
      </p:sp>
      <p:sp>
        <p:nvSpPr>
          <p:cNvPr id="228" name="Google Shape;228;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t/>
            </a:r>
            <a:endParaRPr/>
          </a:p>
          <a:p>
            <a:pPr indent="0" lvl="0" marL="0" rtl="0" algn="l">
              <a:lnSpc>
                <a:spcPct val="115000"/>
              </a:lnSpc>
              <a:spcBef>
                <a:spcPts val="1600"/>
              </a:spcBef>
              <a:spcAft>
                <a:spcPts val="0"/>
              </a:spcAft>
              <a:buSzPts val="2400"/>
              <a:buNone/>
            </a:pPr>
            <a:r>
              <a:t/>
            </a:r>
            <a:endParaRPr/>
          </a:p>
          <a:p>
            <a:pPr indent="0" lvl="0" marL="0" rtl="0" algn="ctr">
              <a:lnSpc>
                <a:spcPct val="115000"/>
              </a:lnSpc>
              <a:spcBef>
                <a:spcPts val="1600"/>
              </a:spcBef>
              <a:spcAft>
                <a:spcPts val="1600"/>
              </a:spcAft>
              <a:buSzPts val="2400"/>
              <a:buNone/>
            </a:pPr>
            <a:r>
              <a:rPr lang="en" sz="3000"/>
              <a:t>How do a service provider and an identity provider establish trust?</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Bilateral Trust</a:t>
            </a:r>
            <a:endParaRPr/>
          </a:p>
        </p:txBody>
      </p:sp>
      <p:sp>
        <p:nvSpPr>
          <p:cNvPr id="234" name="Google Shape;234;p18"/>
          <p:cNvSpPr txBox="1"/>
          <p:nvPr>
            <p:ph idx="1" type="body"/>
          </p:nvPr>
        </p:nvSpPr>
        <p:spPr>
          <a:xfrm>
            <a:off x="311700" y="2345700"/>
            <a:ext cx="8520600" cy="222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
              <a:t>Identity provider and service provider must agree on</a:t>
            </a:r>
            <a:endParaRPr/>
          </a:p>
          <a:p>
            <a:pPr indent="-381000" lvl="0" marL="457200" rtl="0" algn="l">
              <a:lnSpc>
                <a:spcPct val="115000"/>
              </a:lnSpc>
              <a:spcBef>
                <a:spcPts val="1600"/>
              </a:spcBef>
              <a:spcAft>
                <a:spcPts val="0"/>
              </a:spcAft>
              <a:buSzPts val="2400"/>
              <a:buChar char="●"/>
            </a:pPr>
            <a:r>
              <a:rPr lang="en"/>
              <a:t>Technical details</a:t>
            </a:r>
            <a:endParaRPr/>
          </a:p>
          <a:p>
            <a:pPr indent="-381000" lvl="1" marL="914400" rtl="0" algn="l">
              <a:lnSpc>
                <a:spcPct val="115000"/>
              </a:lnSpc>
              <a:spcBef>
                <a:spcPts val="0"/>
              </a:spcBef>
              <a:spcAft>
                <a:spcPts val="0"/>
              </a:spcAft>
              <a:buSzPts val="2400"/>
              <a:buChar char="○"/>
            </a:pPr>
            <a:r>
              <a:rPr lang="en"/>
              <a:t>Which protocols used to assert and consume identity?</a:t>
            </a:r>
            <a:endParaRPr/>
          </a:p>
        </p:txBody>
      </p:sp>
      <p:pic>
        <p:nvPicPr>
          <p:cNvPr id="235" name="Google Shape;235;p18"/>
          <p:cNvPicPr preferRelativeResize="0"/>
          <p:nvPr/>
        </p:nvPicPr>
        <p:blipFill rotWithShape="1">
          <a:blip r:embed="rId3">
            <a:alphaModFix/>
          </a:blip>
          <a:srcRect b="0" l="0" r="0" t="0"/>
          <a:stretch/>
        </p:blipFill>
        <p:spPr>
          <a:xfrm>
            <a:off x="860425" y="1132300"/>
            <a:ext cx="800100" cy="800100"/>
          </a:xfrm>
          <a:prstGeom prst="rect">
            <a:avLst/>
          </a:prstGeom>
          <a:noFill/>
          <a:ln>
            <a:noFill/>
          </a:ln>
        </p:spPr>
      </p:pic>
      <p:pic>
        <p:nvPicPr>
          <p:cNvPr id="236" name="Google Shape;236;p18"/>
          <p:cNvPicPr preferRelativeResize="0"/>
          <p:nvPr/>
        </p:nvPicPr>
        <p:blipFill rotWithShape="1">
          <a:blip r:embed="rId4">
            <a:alphaModFix/>
          </a:blip>
          <a:srcRect b="0" l="0" r="0" t="0"/>
          <a:stretch/>
        </p:blipFill>
        <p:spPr>
          <a:xfrm>
            <a:off x="7125575" y="1132300"/>
            <a:ext cx="800100" cy="800100"/>
          </a:xfrm>
          <a:prstGeom prst="rect">
            <a:avLst/>
          </a:prstGeom>
          <a:noFill/>
          <a:ln>
            <a:noFill/>
          </a:ln>
        </p:spPr>
      </p:pic>
      <p:pic>
        <p:nvPicPr>
          <p:cNvPr id="237" name="Google Shape;237;p18"/>
          <p:cNvPicPr preferRelativeResize="0"/>
          <p:nvPr/>
        </p:nvPicPr>
        <p:blipFill rotWithShape="1">
          <a:blip r:embed="rId5">
            <a:alphaModFix/>
          </a:blip>
          <a:srcRect b="0" l="0" r="0" t="0"/>
          <a:stretch/>
        </p:blipFill>
        <p:spPr>
          <a:xfrm>
            <a:off x="2514275" y="1132300"/>
            <a:ext cx="800100" cy="800100"/>
          </a:xfrm>
          <a:prstGeom prst="rect">
            <a:avLst/>
          </a:prstGeom>
          <a:noFill/>
          <a:ln>
            <a:noFill/>
          </a:ln>
        </p:spPr>
      </p:pic>
      <p:pic>
        <p:nvPicPr>
          <p:cNvPr id="238" name="Google Shape;238;p18"/>
          <p:cNvPicPr preferRelativeResize="0"/>
          <p:nvPr/>
        </p:nvPicPr>
        <p:blipFill rotWithShape="1">
          <a:blip r:embed="rId6">
            <a:alphaModFix/>
          </a:blip>
          <a:srcRect b="0" l="0" r="0" t="0"/>
          <a:stretch/>
        </p:blipFill>
        <p:spPr>
          <a:xfrm>
            <a:off x="5723225" y="1132300"/>
            <a:ext cx="800100" cy="800100"/>
          </a:xfrm>
          <a:prstGeom prst="rect">
            <a:avLst/>
          </a:prstGeom>
          <a:noFill/>
          <a:ln>
            <a:noFill/>
          </a:ln>
        </p:spPr>
      </p:pic>
      <p:pic>
        <p:nvPicPr>
          <p:cNvPr id="239" name="Google Shape;239;p18"/>
          <p:cNvPicPr preferRelativeResize="0"/>
          <p:nvPr/>
        </p:nvPicPr>
        <p:blipFill rotWithShape="1">
          <a:blip r:embed="rId7">
            <a:alphaModFix/>
          </a:blip>
          <a:srcRect b="0" l="0" r="0" t="0"/>
          <a:stretch/>
        </p:blipFill>
        <p:spPr>
          <a:xfrm>
            <a:off x="4171938" y="1132300"/>
            <a:ext cx="800100" cy="80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In the beginning...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Bilateral Trust</a:t>
            </a:r>
            <a:endParaRPr/>
          </a:p>
        </p:txBody>
      </p:sp>
      <p:sp>
        <p:nvSpPr>
          <p:cNvPr id="245" name="Google Shape;245;p19"/>
          <p:cNvSpPr txBox="1"/>
          <p:nvPr>
            <p:ph idx="1" type="body"/>
          </p:nvPr>
        </p:nvSpPr>
        <p:spPr>
          <a:xfrm>
            <a:off x="311700" y="2345700"/>
            <a:ext cx="8520600" cy="222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
              <a:t>Identity provider and service provider must agree on</a:t>
            </a:r>
            <a:endParaRPr/>
          </a:p>
          <a:p>
            <a:pPr indent="-381000" lvl="0" marL="457200" rtl="0" algn="l">
              <a:lnSpc>
                <a:spcPct val="115000"/>
              </a:lnSpc>
              <a:spcBef>
                <a:spcPts val="1600"/>
              </a:spcBef>
              <a:spcAft>
                <a:spcPts val="0"/>
              </a:spcAft>
              <a:buSzPts val="2400"/>
              <a:buChar char="●"/>
            </a:pPr>
            <a:r>
              <a:rPr lang="en"/>
              <a:t>Policy</a:t>
            </a:r>
            <a:endParaRPr/>
          </a:p>
          <a:p>
            <a:pPr indent="-381000" lvl="1" marL="914400" rtl="0" algn="l">
              <a:lnSpc>
                <a:spcPct val="115000"/>
              </a:lnSpc>
              <a:spcBef>
                <a:spcPts val="0"/>
              </a:spcBef>
              <a:spcAft>
                <a:spcPts val="0"/>
              </a:spcAft>
              <a:buSzPts val="2400"/>
              <a:buChar char="○"/>
            </a:pPr>
            <a:r>
              <a:rPr lang="en"/>
              <a:t>Which users? How are they vetted? What identity details will be asserted? Which will be consumed? How will it be stored? Who will have access to it? Will it be deleted? When?</a:t>
            </a:r>
            <a:endParaRPr/>
          </a:p>
        </p:txBody>
      </p:sp>
      <p:pic>
        <p:nvPicPr>
          <p:cNvPr id="246" name="Google Shape;246;p19"/>
          <p:cNvPicPr preferRelativeResize="0"/>
          <p:nvPr/>
        </p:nvPicPr>
        <p:blipFill rotWithShape="1">
          <a:blip r:embed="rId3">
            <a:alphaModFix/>
          </a:blip>
          <a:srcRect b="0" l="0" r="0" t="0"/>
          <a:stretch/>
        </p:blipFill>
        <p:spPr>
          <a:xfrm>
            <a:off x="860425" y="1132300"/>
            <a:ext cx="800100" cy="800100"/>
          </a:xfrm>
          <a:prstGeom prst="rect">
            <a:avLst/>
          </a:prstGeom>
          <a:noFill/>
          <a:ln>
            <a:noFill/>
          </a:ln>
        </p:spPr>
      </p:pic>
      <p:pic>
        <p:nvPicPr>
          <p:cNvPr id="247" name="Google Shape;247;p19"/>
          <p:cNvPicPr preferRelativeResize="0"/>
          <p:nvPr/>
        </p:nvPicPr>
        <p:blipFill rotWithShape="1">
          <a:blip r:embed="rId4">
            <a:alphaModFix/>
          </a:blip>
          <a:srcRect b="0" l="0" r="0" t="0"/>
          <a:stretch/>
        </p:blipFill>
        <p:spPr>
          <a:xfrm>
            <a:off x="7125575" y="1132300"/>
            <a:ext cx="800100" cy="800100"/>
          </a:xfrm>
          <a:prstGeom prst="rect">
            <a:avLst/>
          </a:prstGeom>
          <a:noFill/>
          <a:ln>
            <a:noFill/>
          </a:ln>
        </p:spPr>
      </p:pic>
      <p:pic>
        <p:nvPicPr>
          <p:cNvPr id="248" name="Google Shape;248;p19"/>
          <p:cNvPicPr preferRelativeResize="0"/>
          <p:nvPr/>
        </p:nvPicPr>
        <p:blipFill rotWithShape="1">
          <a:blip r:embed="rId5">
            <a:alphaModFix/>
          </a:blip>
          <a:srcRect b="0" l="0" r="0" t="0"/>
          <a:stretch/>
        </p:blipFill>
        <p:spPr>
          <a:xfrm>
            <a:off x="2514275" y="1132300"/>
            <a:ext cx="800100" cy="800100"/>
          </a:xfrm>
          <a:prstGeom prst="rect">
            <a:avLst/>
          </a:prstGeom>
          <a:noFill/>
          <a:ln>
            <a:noFill/>
          </a:ln>
        </p:spPr>
      </p:pic>
      <p:pic>
        <p:nvPicPr>
          <p:cNvPr id="249" name="Google Shape;249;p19"/>
          <p:cNvPicPr preferRelativeResize="0"/>
          <p:nvPr/>
        </p:nvPicPr>
        <p:blipFill rotWithShape="1">
          <a:blip r:embed="rId6">
            <a:alphaModFix/>
          </a:blip>
          <a:srcRect b="0" l="0" r="0" t="0"/>
          <a:stretch/>
        </p:blipFill>
        <p:spPr>
          <a:xfrm>
            <a:off x="5723225" y="1132300"/>
            <a:ext cx="800100" cy="800100"/>
          </a:xfrm>
          <a:prstGeom prst="rect">
            <a:avLst/>
          </a:prstGeom>
          <a:noFill/>
          <a:ln>
            <a:noFill/>
          </a:ln>
        </p:spPr>
      </p:pic>
      <p:pic>
        <p:nvPicPr>
          <p:cNvPr id="250" name="Google Shape;250;p19"/>
          <p:cNvPicPr preferRelativeResize="0"/>
          <p:nvPr/>
        </p:nvPicPr>
        <p:blipFill rotWithShape="1">
          <a:blip r:embed="rId7">
            <a:alphaModFix/>
          </a:blip>
          <a:srcRect b="0" l="0" r="0" t="0"/>
          <a:stretch/>
        </p:blipFill>
        <p:spPr>
          <a:xfrm>
            <a:off x="4171938" y="1132300"/>
            <a:ext cx="800100" cy="800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txBox="1"/>
          <p:nvPr>
            <p:ph type="title"/>
          </p:nvPr>
        </p:nvSpPr>
        <p:spPr>
          <a:xfrm>
            <a:off x="311700" y="2483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Bilateral Trust Does Not Scale</a:t>
            </a:r>
            <a:endParaRPr/>
          </a:p>
        </p:txBody>
      </p:sp>
      <p:sp>
        <p:nvSpPr>
          <p:cNvPr id="256" name="Google Shape;256;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t/>
            </a:r>
            <a:endParaRPr/>
          </a:p>
        </p:txBody>
      </p:sp>
      <p:pic>
        <p:nvPicPr>
          <p:cNvPr id="257" name="Google Shape;257;p20"/>
          <p:cNvPicPr preferRelativeResize="0"/>
          <p:nvPr/>
        </p:nvPicPr>
        <p:blipFill rotWithShape="1">
          <a:blip r:embed="rId3">
            <a:alphaModFix/>
          </a:blip>
          <a:srcRect b="0" l="0" r="0" t="0"/>
          <a:stretch/>
        </p:blipFill>
        <p:spPr>
          <a:xfrm>
            <a:off x="3606450" y="2560075"/>
            <a:ext cx="800100" cy="800100"/>
          </a:xfrm>
          <a:prstGeom prst="rect">
            <a:avLst/>
          </a:prstGeom>
          <a:noFill/>
          <a:ln>
            <a:noFill/>
          </a:ln>
        </p:spPr>
      </p:pic>
      <p:pic>
        <p:nvPicPr>
          <p:cNvPr id="258" name="Google Shape;258;p20"/>
          <p:cNvPicPr preferRelativeResize="0"/>
          <p:nvPr/>
        </p:nvPicPr>
        <p:blipFill rotWithShape="1">
          <a:blip r:embed="rId4">
            <a:alphaModFix/>
          </a:blip>
          <a:srcRect b="0" l="0" r="0" t="0"/>
          <a:stretch/>
        </p:blipFill>
        <p:spPr>
          <a:xfrm>
            <a:off x="4406550" y="2560075"/>
            <a:ext cx="800100" cy="800100"/>
          </a:xfrm>
          <a:prstGeom prst="rect">
            <a:avLst/>
          </a:prstGeom>
          <a:noFill/>
          <a:ln>
            <a:noFill/>
          </a:ln>
        </p:spPr>
      </p:pic>
      <p:pic>
        <p:nvPicPr>
          <p:cNvPr id="259" name="Google Shape;259;p20"/>
          <p:cNvPicPr preferRelativeResize="0"/>
          <p:nvPr/>
        </p:nvPicPr>
        <p:blipFill rotWithShape="1">
          <a:blip r:embed="rId5">
            <a:alphaModFix/>
          </a:blip>
          <a:srcRect b="0" l="0" r="0" t="0"/>
          <a:stretch/>
        </p:blipFill>
        <p:spPr>
          <a:xfrm>
            <a:off x="5724013" y="2560075"/>
            <a:ext cx="800100" cy="800100"/>
          </a:xfrm>
          <a:prstGeom prst="rect">
            <a:avLst/>
          </a:prstGeom>
          <a:noFill/>
          <a:ln>
            <a:noFill/>
          </a:ln>
        </p:spPr>
      </p:pic>
      <p:pic>
        <p:nvPicPr>
          <p:cNvPr id="260" name="Google Shape;260;p20"/>
          <p:cNvPicPr preferRelativeResize="0"/>
          <p:nvPr/>
        </p:nvPicPr>
        <p:blipFill rotWithShape="1">
          <a:blip r:embed="rId5">
            <a:alphaModFix/>
          </a:blip>
          <a:srcRect b="0" l="0" r="0" t="0"/>
          <a:stretch/>
        </p:blipFill>
        <p:spPr>
          <a:xfrm>
            <a:off x="2223388" y="2560075"/>
            <a:ext cx="800100" cy="800100"/>
          </a:xfrm>
          <a:prstGeom prst="rect">
            <a:avLst/>
          </a:prstGeom>
          <a:noFill/>
          <a:ln>
            <a:noFill/>
          </a:ln>
        </p:spPr>
      </p:pic>
      <p:pic>
        <p:nvPicPr>
          <p:cNvPr id="261" name="Google Shape;261;p20"/>
          <p:cNvPicPr preferRelativeResize="0"/>
          <p:nvPr/>
        </p:nvPicPr>
        <p:blipFill rotWithShape="1">
          <a:blip r:embed="rId5">
            <a:alphaModFix/>
          </a:blip>
          <a:srcRect b="0" l="0" r="0" t="0"/>
          <a:stretch/>
        </p:blipFill>
        <p:spPr>
          <a:xfrm rot="5400000">
            <a:off x="4083438" y="1732050"/>
            <a:ext cx="800100" cy="800100"/>
          </a:xfrm>
          <a:prstGeom prst="rect">
            <a:avLst/>
          </a:prstGeom>
          <a:noFill/>
          <a:ln>
            <a:noFill/>
          </a:ln>
        </p:spPr>
      </p:pic>
      <p:pic>
        <p:nvPicPr>
          <p:cNvPr id="262" name="Google Shape;262;p20"/>
          <p:cNvPicPr preferRelativeResize="0"/>
          <p:nvPr/>
        </p:nvPicPr>
        <p:blipFill rotWithShape="1">
          <a:blip r:embed="rId5">
            <a:alphaModFix/>
          </a:blip>
          <a:srcRect b="0" l="0" r="0" t="0"/>
          <a:stretch/>
        </p:blipFill>
        <p:spPr>
          <a:xfrm rot="5400000">
            <a:off x="4090463" y="3464300"/>
            <a:ext cx="800100" cy="800100"/>
          </a:xfrm>
          <a:prstGeom prst="rect">
            <a:avLst/>
          </a:prstGeom>
          <a:noFill/>
          <a:ln>
            <a:noFill/>
          </a:ln>
        </p:spPr>
      </p:pic>
      <p:pic>
        <p:nvPicPr>
          <p:cNvPr id="263" name="Google Shape;263;p20"/>
          <p:cNvPicPr preferRelativeResize="0"/>
          <p:nvPr/>
        </p:nvPicPr>
        <p:blipFill rotWithShape="1">
          <a:blip r:embed="rId6">
            <a:alphaModFix/>
          </a:blip>
          <a:srcRect b="0" l="0" r="0" t="0"/>
          <a:stretch/>
        </p:blipFill>
        <p:spPr>
          <a:xfrm>
            <a:off x="6783725" y="2560075"/>
            <a:ext cx="800100" cy="800100"/>
          </a:xfrm>
          <a:prstGeom prst="rect">
            <a:avLst/>
          </a:prstGeom>
          <a:noFill/>
          <a:ln>
            <a:noFill/>
          </a:ln>
        </p:spPr>
      </p:pic>
      <p:pic>
        <p:nvPicPr>
          <p:cNvPr id="264" name="Google Shape;264;p20"/>
          <p:cNvPicPr preferRelativeResize="0"/>
          <p:nvPr/>
        </p:nvPicPr>
        <p:blipFill rotWithShape="1">
          <a:blip r:embed="rId7">
            <a:alphaModFix/>
          </a:blip>
          <a:srcRect b="0" l="0" r="0" t="0"/>
          <a:stretch/>
        </p:blipFill>
        <p:spPr>
          <a:xfrm>
            <a:off x="4090475" y="821075"/>
            <a:ext cx="800100" cy="800100"/>
          </a:xfrm>
          <a:prstGeom prst="rect">
            <a:avLst/>
          </a:prstGeom>
          <a:noFill/>
          <a:ln>
            <a:noFill/>
          </a:ln>
        </p:spPr>
      </p:pic>
      <p:pic>
        <p:nvPicPr>
          <p:cNvPr id="265" name="Google Shape;265;p20"/>
          <p:cNvPicPr preferRelativeResize="0"/>
          <p:nvPr/>
        </p:nvPicPr>
        <p:blipFill rotWithShape="1">
          <a:blip r:embed="rId8">
            <a:alphaModFix/>
          </a:blip>
          <a:srcRect b="0" l="0" r="0" t="0"/>
          <a:stretch/>
        </p:blipFill>
        <p:spPr>
          <a:xfrm>
            <a:off x="983225" y="2560075"/>
            <a:ext cx="800100" cy="800100"/>
          </a:xfrm>
          <a:prstGeom prst="rect">
            <a:avLst/>
          </a:prstGeom>
          <a:noFill/>
          <a:ln>
            <a:noFill/>
          </a:ln>
        </p:spPr>
      </p:pic>
      <p:pic>
        <p:nvPicPr>
          <p:cNvPr id="266" name="Google Shape;266;p20"/>
          <p:cNvPicPr preferRelativeResize="0"/>
          <p:nvPr/>
        </p:nvPicPr>
        <p:blipFill rotWithShape="1">
          <a:blip r:embed="rId9">
            <a:alphaModFix/>
          </a:blip>
          <a:srcRect b="0" l="0" r="0" t="0"/>
          <a:stretch/>
        </p:blipFill>
        <p:spPr>
          <a:xfrm>
            <a:off x="4171950" y="4343400"/>
            <a:ext cx="800100" cy="80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Establishing Trust</a:t>
            </a:r>
            <a:endParaRPr/>
          </a:p>
        </p:txBody>
      </p:sp>
      <p:sp>
        <p:nvSpPr>
          <p:cNvPr id="272" name="Google Shape;272;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
              <a:t>What if a group of identity providers and service providers came together and established a common set of policies and baselines for technical interoperability to </a:t>
            </a:r>
            <a:r>
              <a:rPr b="1" lang="en"/>
              <a:t>scale</a:t>
            </a:r>
            <a:r>
              <a:rPr lang="en"/>
              <a:t> trust and </a:t>
            </a:r>
            <a:r>
              <a:rPr b="1" lang="en"/>
              <a:t>facilitate collaboration</a:t>
            </a:r>
            <a:r>
              <a:rPr lang="en"/>
              <a:t>?</a:t>
            </a:r>
            <a:endParaRPr/>
          </a:p>
          <a:p>
            <a:pPr indent="0" lvl="0" marL="0" rtl="0" algn="ctr">
              <a:lnSpc>
                <a:spcPct val="115000"/>
              </a:lnSpc>
              <a:spcBef>
                <a:spcPts val="1600"/>
              </a:spcBef>
              <a:spcAft>
                <a:spcPts val="0"/>
              </a:spcAft>
              <a:buSzPts val="2400"/>
              <a:buNone/>
            </a:pPr>
            <a:r>
              <a:t/>
            </a:r>
            <a:endParaRPr/>
          </a:p>
          <a:p>
            <a:pPr indent="0" lvl="0" marL="0" rtl="0" algn="ctr">
              <a:lnSpc>
                <a:spcPct val="115000"/>
              </a:lnSpc>
              <a:spcBef>
                <a:spcPts val="1600"/>
              </a:spcBef>
              <a:spcAft>
                <a:spcPts val="0"/>
              </a:spcAft>
              <a:buSzPts val="2400"/>
              <a:buNone/>
            </a:pPr>
            <a:r>
              <a:t/>
            </a:r>
            <a:endParaRPr/>
          </a:p>
          <a:p>
            <a:pPr indent="0" lvl="0" marL="0" rtl="0" algn="ctr">
              <a:lnSpc>
                <a:spcPct val="115000"/>
              </a:lnSpc>
              <a:spcBef>
                <a:spcPts val="1600"/>
              </a:spcBef>
              <a:spcAft>
                <a:spcPts val="1600"/>
              </a:spcAft>
              <a:buSzPts val="2400"/>
              <a:buNone/>
            </a:pPr>
            <a:r>
              <a:rPr lang="en"/>
              <a:t>What would we call such a group?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Identity Federation</a:t>
            </a:r>
            <a:endParaRPr/>
          </a:p>
        </p:txBody>
      </p:sp>
      <p:sp>
        <p:nvSpPr>
          <p:cNvPr id="278" name="Google Shape;278;p22"/>
          <p:cNvSpPr txBox="1"/>
          <p:nvPr>
            <p:ph idx="1" type="body"/>
          </p:nvPr>
        </p:nvSpPr>
        <p:spPr>
          <a:xfrm>
            <a:off x="311700" y="1868125"/>
            <a:ext cx="8520600" cy="270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rPr lang="en"/>
              <a:t>Identity providers and service providers establishing </a:t>
            </a:r>
            <a:r>
              <a:rPr b="1" lang="en"/>
              <a:t>scalable trust</a:t>
            </a:r>
            <a:r>
              <a:rPr lang="en"/>
              <a:t> through a common set of policies and technical interoperability baselines.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Commercial Identity Federations</a:t>
            </a:r>
            <a:endParaRPr/>
          </a:p>
        </p:txBody>
      </p:sp>
      <p:sp>
        <p:nvSpPr>
          <p:cNvPr id="284" name="Google Shape;284;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t/>
            </a:r>
            <a:endParaRPr/>
          </a:p>
        </p:txBody>
      </p:sp>
      <p:pic>
        <p:nvPicPr>
          <p:cNvPr id="285" name="Google Shape;285;p23"/>
          <p:cNvPicPr preferRelativeResize="0"/>
          <p:nvPr/>
        </p:nvPicPr>
        <p:blipFill rotWithShape="1">
          <a:blip r:embed="rId3">
            <a:alphaModFix/>
          </a:blip>
          <a:srcRect b="0" l="0" r="0" t="0"/>
          <a:stretch/>
        </p:blipFill>
        <p:spPr>
          <a:xfrm>
            <a:off x="1098568" y="1152468"/>
            <a:ext cx="867875" cy="867875"/>
          </a:xfrm>
          <a:prstGeom prst="rect">
            <a:avLst/>
          </a:prstGeom>
          <a:noFill/>
          <a:ln>
            <a:noFill/>
          </a:ln>
        </p:spPr>
      </p:pic>
      <p:pic>
        <p:nvPicPr>
          <p:cNvPr id="286" name="Google Shape;286;p23"/>
          <p:cNvPicPr preferRelativeResize="0"/>
          <p:nvPr/>
        </p:nvPicPr>
        <p:blipFill rotWithShape="1">
          <a:blip r:embed="rId4">
            <a:alphaModFix/>
          </a:blip>
          <a:srcRect b="0" l="0" r="0" t="0"/>
          <a:stretch/>
        </p:blipFill>
        <p:spPr>
          <a:xfrm>
            <a:off x="4155224" y="1152474"/>
            <a:ext cx="833550" cy="833550"/>
          </a:xfrm>
          <a:prstGeom prst="rect">
            <a:avLst/>
          </a:prstGeom>
          <a:noFill/>
          <a:ln>
            <a:noFill/>
          </a:ln>
        </p:spPr>
      </p:pic>
      <p:pic>
        <p:nvPicPr>
          <p:cNvPr id="287" name="Google Shape;287;p23"/>
          <p:cNvPicPr preferRelativeResize="0"/>
          <p:nvPr/>
        </p:nvPicPr>
        <p:blipFill rotWithShape="1">
          <a:blip r:embed="rId5">
            <a:alphaModFix/>
          </a:blip>
          <a:srcRect b="0" l="0" r="0" t="0"/>
          <a:stretch/>
        </p:blipFill>
        <p:spPr>
          <a:xfrm>
            <a:off x="571850" y="3556650"/>
            <a:ext cx="1462600" cy="708600"/>
          </a:xfrm>
          <a:prstGeom prst="rect">
            <a:avLst/>
          </a:prstGeom>
          <a:noFill/>
          <a:ln>
            <a:noFill/>
          </a:ln>
        </p:spPr>
      </p:pic>
      <p:pic>
        <p:nvPicPr>
          <p:cNvPr id="288" name="Google Shape;288;p23"/>
          <p:cNvPicPr preferRelativeResize="0"/>
          <p:nvPr/>
        </p:nvPicPr>
        <p:blipFill rotWithShape="1">
          <a:blip r:embed="rId6">
            <a:alphaModFix/>
          </a:blip>
          <a:srcRect b="0" l="0" r="0" t="0"/>
          <a:stretch/>
        </p:blipFill>
        <p:spPr>
          <a:xfrm>
            <a:off x="4256748" y="3544948"/>
            <a:ext cx="630500" cy="630500"/>
          </a:xfrm>
          <a:prstGeom prst="rect">
            <a:avLst/>
          </a:prstGeom>
          <a:noFill/>
          <a:ln>
            <a:noFill/>
          </a:ln>
        </p:spPr>
      </p:pic>
      <p:cxnSp>
        <p:nvCxnSpPr>
          <p:cNvPr id="289" name="Google Shape;289;p23"/>
          <p:cNvCxnSpPr>
            <a:stCxn id="287" idx="0"/>
            <a:endCxn id="286" idx="2"/>
          </p:cNvCxnSpPr>
          <p:nvPr/>
        </p:nvCxnSpPr>
        <p:spPr>
          <a:xfrm flipH="1" rot="10800000">
            <a:off x="1303150" y="1986150"/>
            <a:ext cx="3268800" cy="1570500"/>
          </a:xfrm>
          <a:prstGeom prst="straightConnector1">
            <a:avLst/>
          </a:prstGeom>
          <a:noFill/>
          <a:ln cap="flat" cmpd="sng" w="28575">
            <a:solidFill>
              <a:srgbClr val="000000"/>
            </a:solidFill>
            <a:prstDash val="solid"/>
            <a:round/>
            <a:headEnd len="med" w="med" type="triangle"/>
            <a:tailEnd len="med" w="med" type="triangle"/>
          </a:ln>
        </p:spPr>
      </p:cxnSp>
      <p:cxnSp>
        <p:nvCxnSpPr>
          <p:cNvPr id="290" name="Google Shape;290;p23"/>
          <p:cNvCxnSpPr>
            <a:stCxn id="285" idx="2"/>
            <a:endCxn id="287" idx="0"/>
          </p:cNvCxnSpPr>
          <p:nvPr/>
        </p:nvCxnSpPr>
        <p:spPr>
          <a:xfrm flipH="1">
            <a:off x="1303006" y="2020343"/>
            <a:ext cx="229500" cy="1536300"/>
          </a:xfrm>
          <a:prstGeom prst="straightConnector1">
            <a:avLst/>
          </a:prstGeom>
          <a:noFill/>
          <a:ln cap="flat" cmpd="sng" w="28575">
            <a:solidFill>
              <a:srgbClr val="000000"/>
            </a:solidFill>
            <a:prstDash val="solid"/>
            <a:round/>
            <a:headEnd len="med" w="med" type="triangle"/>
            <a:tailEnd len="med" w="med" type="triangle"/>
          </a:ln>
          <a:effectLst>
            <a:outerShdw blurRad="57150" rotWithShape="0" algn="bl" dir="5400000" dist="19050">
              <a:srgbClr val="000000">
                <a:alpha val="49803"/>
              </a:srgbClr>
            </a:outerShdw>
            <a:reflection blurRad="0" dir="5400000" dist="38100" endA="0" endPos="30000" fadeDir="5400012" kx="0" rotWithShape="0" algn="bl" stPos="0" sy="-100000" ky="0"/>
          </a:effectLst>
        </p:spPr>
      </p:cxnSp>
      <p:cxnSp>
        <p:nvCxnSpPr>
          <p:cNvPr id="291" name="Google Shape;291;p23"/>
          <p:cNvCxnSpPr>
            <a:stCxn id="286" idx="2"/>
            <a:endCxn id="288" idx="0"/>
          </p:cNvCxnSpPr>
          <p:nvPr/>
        </p:nvCxnSpPr>
        <p:spPr>
          <a:xfrm>
            <a:off x="4571999" y="1986024"/>
            <a:ext cx="0" cy="1558800"/>
          </a:xfrm>
          <a:prstGeom prst="straightConnector1">
            <a:avLst/>
          </a:prstGeom>
          <a:noFill/>
          <a:ln cap="flat" cmpd="sng" w="28575">
            <a:solidFill>
              <a:srgbClr val="000000"/>
            </a:solidFill>
            <a:prstDash val="solid"/>
            <a:round/>
            <a:headEnd len="med" w="med" type="triangle"/>
            <a:tailEnd len="med" w="med" type="triangle"/>
          </a:ln>
        </p:spPr>
      </p:cxnSp>
      <p:pic>
        <p:nvPicPr>
          <p:cNvPr id="292" name="Google Shape;292;p23"/>
          <p:cNvPicPr preferRelativeResize="0"/>
          <p:nvPr/>
        </p:nvPicPr>
        <p:blipFill rotWithShape="1">
          <a:blip r:embed="rId7">
            <a:alphaModFix/>
          </a:blip>
          <a:srcRect b="0" l="0" r="0" t="0"/>
          <a:stretch/>
        </p:blipFill>
        <p:spPr>
          <a:xfrm>
            <a:off x="6007269" y="3462325"/>
            <a:ext cx="1330529" cy="996612"/>
          </a:xfrm>
          <a:prstGeom prst="rect">
            <a:avLst/>
          </a:prstGeom>
          <a:noFill/>
          <a:ln>
            <a:noFill/>
          </a:ln>
        </p:spPr>
      </p:pic>
      <p:cxnSp>
        <p:nvCxnSpPr>
          <p:cNvPr id="293" name="Google Shape;293;p23"/>
          <p:cNvCxnSpPr>
            <a:stCxn id="286" idx="2"/>
            <a:endCxn id="292" idx="0"/>
          </p:cNvCxnSpPr>
          <p:nvPr/>
        </p:nvCxnSpPr>
        <p:spPr>
          <a:xfrm>
            <a:off x="4571999" y="1986024"/>
            <a:ext cx="2100600" cy="1476300"/>
          </a:xfrm>
          <a:prstGeom prst="straightConnector1">
            <a:avLst/>
          </a:prstGeom>
          <a:noFill/>
          <a:ln cap="flat" cmpd="sng" w="28575">
            <a:solidFill>
              <a:srgbClr val="000000"/>
            </a:solidFill>
            <a:prstDash val="solid"/>
            <a:round/>
            <a:headEnd len="med" w="med" type="triangle"/>
            <a:tailEnd len="med" w="med" type="triangle"/>
          </a:ln>
        </p:spPr>
      </p:cxnSp>
      <p:cxnSp>
        <p:nvCxnSpPr>
          <p:cNvPr id="294" name="Google Shape;294;p23"/>
          <p:cNvCxnSpPr>
            <a:stCxn id="285" idx="2"/>
            <a:endCxn id="292" idx="0"/>
          </p:cNvCxnSpPr>
          <p:nvPr/>
        </p:nvCxnSpPr>
        <p:spPr>
          <a:xfrm>
            <a:off x="1532506" y="2020343"/>
            <a:ext cx="5139900" cy="1442100"/>
          </a:xfrm>
          <a:prstGeom prst="straightConnector1">
            <a:avLst/>
          </a:prstGeom>
          <a:noFill/>
          <a:ln cap="flat" cmpd="sng" w="28575">
            <a:solidFill>
              <a:srgbClr val="000000"/>
            </a:solidFill>
            <a:prstDash val="solid"/>
            <a:round/>
            <a:headEnd len="med" w="med" type="triangle"/>
            <a:tailEnd len="med" w="med" type="triangle"/>
          </a:ln>
        </p:spPr>
      </p:cxnSp>
      <p:pic>
        <p:nvPicPr>
          <p:cNvPr id="295" name="Google Shape;295;p23"/>
          <p:cNvPicPr preferRelativeResize="0"/>
          <p:nvPr/>
        </p:nvPicPr>
        <p:blipFill rotWithShape="1">
          <a:blip r:embed="rId8">
            <a:alphaModFix/>
          </a:blip>
          <a:srcRect b="0" l="0" r="0" t="0"/>
          <a:stretch/>
        </p:blipFill>
        <p:spPr>
          <a:xfrm>
            <a:off x="7702775" y="3053042"/>
            <a:ext cx="833550" cy="807958"/>
          </a:xfrm>
          <a:prstGeom prst="rect">
            <a:avLst/>
          </a:prstGeom>
          <a:noFill/>
          <a:ln>
            <a:noFill/>
          </a:ln>
        </p:spPr>
      </p:pic>
      <p:pic>
        <p:nvPicPr>
          <p:cNvPr id="296" name="Google Shape;296;p23"/>
          <p:cNvPicPr preferRelativeResize="0"/>
          <p:nvPr/>
        </p:nvPicPr>
        <p:blipFill rotWithShape="1">
          <a:blip r:embed="rId9">
            <a:alphaModFix/>
          </a:blip>
          <a:srcRect b="0" l="0" r="0" t="0"/>
          <a:stretch/>
        </p:blipFill>
        <p:spPr>
          <a:xfrm>
            <a:off x="7299743" y="1165275"/>
            <a:ext cx="1126877" cy="807950"/>
          </a:xfrm>
          <a:prstGeom prst="rect">
            <a:avLst/>
          </a:prstGeom>
          <a:noFill/>
          <a:ln>
            <a:noFill/>
          </a:ln>
        </p:spPr>
      </p:pic>
      <p:cxnSp>
        <p:nvCxnSpPr>
          <p:cNvPr id="297" name="Google Shape;297;p23"/>
          <p:cNvCxnSpPr>
            <a:stCxn id="296" idx="2"/>
            <a:endCxn id="295" idx="0"/>
          </p:cNvCxnSpPr>
          <p:nvPr/>
        </p:nvCxnSpPr>
        <p:spPr>
          <a:xfrm>
            <a:off x="7863182" y="1973225"/>
            <a:ext cx="256500" cy="1079700"/>
          </a:xfrm>
          <a:prstGeom prst="straightConnector1">
            <a:avLst/>
          </a:prstGeom>
          <a:noFill/>
          <a:ln cap="flat" cmpd="sng" w="28575">
            <a:solidFill>
              <a:srgbClr val="000000"/>
            </a:solidFill>
            <a:prstDash val="solid"/>
            <a:round/>
            <a:headEnd len="med" w="med" type="triangle"/>
            <a:tailEnd len="med" w="med" type="triangle"/>
          </a:ln>
        </p:spPr>
      </p:cxnSp>
      <p:cxnSp>
        <p:nvCxnSpPr>
          <p:cNvPr id="298" name="Google Shape;298;p23"/>
          <p:cNvCxnSpPr/>
          <p:nvPr/>
        </p:nvCxnSpPr>
        <p:spPr>
          <a:xfrm>
            <a:off x="1852980" y="1779730"/>
            <a:ext cx="6266700" cy="1273200"/>
          </a:xfrm>
          <a:prstGeom prst="straightConnector1">
            <a:avLst/>
          </a:prstGeom>
          <a:noFill/>
          <a:ln cap="flat" cmpd="sng" w="28575">
            <a:solidFill>
              <a:srgbClr val="000000"/>
            </a:solidFill>
            <a:prstDash val="solid"/>
            <a:round/>
            <a:headEnd len="med" w="med" type="triangle"/>
            <a:tailEnd len="med" w="med" type="triangle"/>
          </a:ln>
        </p:spPr>
      </p:cxnSp>
      <p:cxnSp>
        <p:nvCxnSpPr>
          <p:cNvPr id="299" name="Google Shape;299;p23"/>
          <p:cNvCxnSpPr>
            <a:stCxn id="285" idx="2"/>
            <a:endCxn id="300" idx="0"/>
          </p:cNvCxnSpPr>
          <p:nvPr/>
        </p:nvCxnSpPr>
        <p:spPr>
          <a:xfrm>
            <a:off x="1532506" y="2020343"/>
            <a:ext cx="1641300" cy="1536300"/>
          </a:xfrm>
          <a:prstGeom prst="straightConnector1">
            <a:avLst/>
          </a:prstGeom>
          <a:noFill/>
          <a:ln cap="flat" cmpd="sng" w="28575">
            <a:solidFill>
              <a:srgbClr val="000000"/>
            </a:solidFill>
            <a:prstDash val="solid"/>
            <a:round/>
            <a:headEnd len="med" w="med" type="triangle"/>
            <a:tailEnd len="med" w="med" type="triangle"/>
          </a:ln>
          <a:effectLst>
            <a:outerShdw blurRad="57150" rotWithShape="0" algn="bl" dir="5400000" dist="19050">
              <a:srgbClr val="000000">
                <a:alpha val="49803"/>
              </a:srgbClr>
            </a:outerShdw>
            <a:reflection blurRad="0" dir="5400000" dist="38100" endA="0" endPos="30000" fadeDir="5400012" kx="0" rotWithShape="0" algn="bl" stPos="0" sy="-100000" ky="0"/>
          </a:effectLst>
        </p:spPr>
      </p:cxnSp>
      <p:cxnSp>
        <p:nvCxnSpPr>
          <p:cNvPr id="301" name="Google Shape;301;p23"/>
          <p:cNvCxnSpPr>
            <a:stCxn id="286" idx="2"/>
            <a:endCxn id="300" idx="0"/>
          </p:cNvCxnSpPr>
          <p:nvPr/>
        </p:nvCxnSpPr>
        <p:spPr>
          <a:xfrm flipH="1">
            <a:off x="3173699" y="1986024"/>
            <a:ext cx="1398300" cy="1570500"/>
          </a:xfrm>
          <a:prstGeom prst="straightConnector1">
            <a:avLst/>
          </a:prstGeom>
          <a:noFill/>
          <a:ln cap="flat" cmpd="sng" w="28575">
            <a:solidFill>
              <a:srgbClr val="000000"/>
            </a:solidFill>
            <a:prstDash val="solid"/>
            <a:round/>
            <a:headEnd len="med" w="med" type="triangle"/>
            <a:tailEnd len="med" w="med" type="triangle"/>
          </a:ln>
          <a:effectLst>
            <a:outerShdw blurRad="57150" rotWithShape="0" algn="bl" dir="5400000" dist="19050">
              <a:srgbClr val="000000">
                <a:alpha val="49803"/>
              </a:srgbClr>
            </a:outerShdw>
            <a:reflection blurRad="0" dir="5400000" dist="38100" endA="0" endPos="30000" fadeDir="5400012" kx="0" rotWithShape="0" algn="bl" stPos="0" sy="-100000" ky="0"/>
          </a:effectLst>
        </p:spPr>
      </p:cxnSp>
      <p:pic>
        <p:nvPicPr>
          <p:cNvPr id="300" name="Google Shape;300;p23"/>
          <p:cNvPicPr preferRelativeResize="0"/>
          <p:nvPr/>
        </p:nvPicPr>
        <p:blipFill rotWithShape="1">
          <a:blip r:embed="rId10">
            <a:alphaModFix/>
          </a:blip>
          <a:srcRect b="0" l="0" r="0" t="0"/>
          <a:stretch/>
        </p:blipFill>
        <p:spPr>
          <a:xfrm>
            <a:off x="2557024" y="3556525"/>
            <a:ext cx="1233425" cy="9238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Higher Education &amp; Research Identity Federations</a:t>
            </a:r>
            <a:endParaRPr/>
          </a:p>
          <a:p>
            <a:pPr indent="0" lvl="0" marL="0" rtl="0" algn="ctr">
              <a:lnSpc>
                <a:spcPct val="100000"/>
              </a:lnSpc>
              <a:spcBef>
                <a:spcPts val="0"/>
              </a:spcBef>
              <a:spcAft>
                <a:spcPts val="0"/>
              </a:spcAft>
              <a:buSzPts val="2800"/>
              <a:buNone/>
            </a:pPr>
            <a:r>
              <a:t/>
            </a:r>
            <a:endParaRPr/>
          </a:p>
        </p:txBody>
      </p:sp>
      <p:sp>
        <p:nvSpPr>
          <p:cNvPr id="307" name="Google Shape;30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t/>
            </a:r>
            <a:endParaRPr/>
          </a:p>
        </p:txBody>
      </p:sp>
      <p:pic>
        <p:nvPicPr>
          <p:cNvPr id="308" name="Google Shape;308;p24"/>
          <p:cNvPicPr preferRelativeResize="0"/>
          <p:nvPr/>
        </p:nvPicPr>
        <p:blipFill rotWithShape="1">
          <a:blip r:embed="rId3">
            <a:alphaModFix/>
          </a:blip>
          <a:srcRect b="0" l="0" r="0" t="0"/>
          <a:stretch/>
        </p:blipFill>
        <p:spPr>
          <a:xfrm>
            <a:off x="2505025" y="939925"/>
            <a:ext cx="4133951" cy="4133951"/>
          </a:xfrm>
          <a:prstGeom prst="rect">
            <a:avLst/>
          </a:prstGeom>
          <a:noFill/>
          <a:ln>
            <a:noFill/>
          </a:ln>
        </p:spPr>
      </p:pic>
      <p:sp>
        <p:nvSpPr>
          <p:cNvPr id="309" name="Google Shape;309;p24"/>
          <p:cNvSpPr txBox="1"/>
          <p:nvPr/>
        </p:nvSpPr>
        <p:spPr>
          <a:xfrm>
            <a:off x="4601050" y="2353800"/>
            <a:ext cx="1007400" cy="43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FedOp</a:t>
            </a:r>
            <a:endParaRPr b="0" i="0" sz="1800" u="none" cap="none" strike="noStrike">
              <a:solidFill>
                <a:srgbClr val="000000"/>
              </a:solidFill>
              <a:latin typeface="Arial"/>
              <a:ea typeface="Arial"/>
              <a:cs typeface="Arial"/>
              <a:sym typeface="Arial"/>
            </a:endParaRPr>
          </a:p>
        </p:txBody>
      </p:sp>
      <p:sp>
        <p:nvSpPr>
          <p:cNvPr id="310" name="Google Shape;310;p24"/>
          <p:cNvSpPr txBox="1"/>
          <p:nvPr/>
        </p:nvSpPr>
        <p:spPr>
          <a:xfrm>
            <a:off x="4956875" y="1217900"/>
            <a:ext cx="833100" cy="43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IdP</a:t>
            </a:r>
            <a:endParaRPr b="0" i="0" sz="1800" u="none" cap="none" strike="noStrike">
              <a:solidFill>
                <a:srgbClr val="000000"/>
              </a:solidFill>
              <a:latin typeface="Arial"/>
              <a:ea typeface="Arial"/>
              <a:cs typeface="Arial"/>
              <a:sym typeface="Arial"/>
            </a:endParaRPr>
          </a:p>
        </p:txBody>
      </p:sp>
      <p:sp>
        <p:nvSpPr>
          <p:cNvPr id="311" name="Google Shape;311;p24"/>
          <p:cNvSpPr txBox="1"/>
          <p:nvPr/>
        </p:nvSpPr>
        <p:spPr>
          <a:xfrm>
            <a:off x="6542875" y="2571400"/>
            <a:ext cx="833100" cy="43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SP</a:t>
            </a:r>
            <a:endParaRPr b="0" i="0" sz="1800" u="none" cap="none" strike="noStrike">
              <a:solidFill>
                <a:srgbClr val="000000"/>
              </a:solidFill>
              <a:latin typeface="Arial"/>
              <a:ea typeface="Arial"/>
              <a:cs typeface="Arial"/>
              <a:sym typeface="Arial"/>
            </a:endParaRPr>
          </a:p>
        </p:txBody>
      </p:sp>
      <p:sp>
        <p:nvSpPr>
          <p:cNvPr id="312" name="Google Shape;312;p24"/>
          <p:cNvSpPr txBox="1"/>
          <p:nvPr/>
        </p:nvSpPr>
        <p:spPr>
          <a:xfrm>
            <a:off x="5845375" y="3866825"/>
            <a:ext cx="833100" cy="43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IdP</a:t>
            </a:r>
            <a:endParaRPr b="0" i="0" sz="1800" u="none" cap="none" strike="noStrike">
              <a:solidFill>
                <a:srgbClr val="000000"/>
              </a:solidFill>
              <a:latin typeface="Arial"/>
              <a:ea typeface="Arial"/>
              <a:cs typeface="Arial"/>
              <a:sym typeface="Arial"/>
            </a:endParaRPr>
          </a:p>
        </p:txBody>
      </p:sp>
      <p:sp>
        <p:nvSpPr>
          <p:cNvPr id="313" name="Google Shape;313;p24"/>
          <p:cNvSpPr txBox="1"/>
          <p:nvPr/>
        </p:nvSpPr>
        <p:spPr>
          <a:xfrm>
            <a:off x="2355750" y="4050825"/>
            <a:ext cx="833100" cy="43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SP</a:t>
            </a:r>
            <a:endParaRPr b="0" i="0" sz="1800" u="none" cap="none" strike="noStrike">
              <a:solidFill>
                <a:srgbClr val="000000"/>
              </a:solidFill>
              <a:latin typeface="Arial"/>
              <a:ea typeface="Arial"/>
              <a:cs typeface="Arial"/>
              <a:sym typeface="Arial"/>
            </a:endParaRPr>
          </a:p>
        </p:txBody>
      </p:sp>
      <p:sp>
        <p:nvSpPr>
          <p:cNvPr id="314" name="Google Shape;314;p24"/>
          <p:cNvSpPr txBox="1"/>
          <p:nvPr/>
        </p:nvSpPr>
        <p:spPr>
          <a:xfrm>
            <a:off x="2188500" y="1839725"/>
            <a:ext cx="833100" cy="43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SP</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Higher Education &amp; Research Identity Federations</a:t>
            </a:r>
            <a:endParaRPr/>
          </a:p>
        </p:txBody>
      </p:sp>
      <p:sp>
        <p:nvSpPr>
          <p:cNvPr id="320" name="Google Shape;320;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t/>
            </a:r>
            <a:endParaRPr/>
          </a:p>
        </p:txBody>
      </p:sp>
      <p:pic>
        <p:nvPicPr>
          <p:cNvPr id="321" name="Google Shape;321;p25"/>
          <p:cNvPicPr preferRelativeResize="0"/>
          <p:nvPr/>
        </p:nvPicPr>
        <p:blipFill rotWithShape="1">
          <a:blip r:embed="rId3">
            <a:alphaModFix/>
          </a:blip>
          <a:srcRect b="0" l="0" r="0" t="0"/>
          <a:stretch/>
        </p:blipFill>
        <p:spPr>
          <a:xfrm>
            <a:off x="2947988" y="1866900"/>
            <a:ext cx="3248025" cy="1409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Higher Education &amp; Research Identity Federations</a:t>
            </a:r>
            <a:endParaRPr/>
          </a:p>
          <a:p>
            <a:pPr indent="0" lvl="0" marL="0" rtl="0" algn="ctr">
              <a:lnSpc>
                <a:spcPct val="100000"/>
              </a:lnSpc>
              <a:spcBef>
                <a:spcPts val="0"/>
              </a:spcBef>
              <a:spcAft>
                <a:spcPts val="0"/>
              </a:spcAft>
              <a:buSzPts val="2800"/>
              <a:buNone/>
            </a:pPr>
            <a:r>
              <a:t/>
            </a:r>
            <a:endParaRPr/>
          </a:p>
        </p:txBody>
      </p:sp>
      <p:sp>
        <p:nvSpPr>
          <p:cNvPr id="327" name="Google Shape;327;p26"/>
          <p:cNvSpPr txBox="1"/>
          <p:nvPr>
            <p:ph idx="1" type="body"/>
          </p:nvPr>
        </p:nvSpPr>
        <p:spPr>
          <a:xfrm>
            <a:off x="311700" y="2130925"/>
            <a:ext cx="4947900" cy="243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
              <a:t>RENU Identity Federation (RIF)</a:t>
            </a:r>
            <a:endParaRPr/>
          </a:p>
          <a:p>
            <a:pPr indent="-381000" lvl="0" marL="457200" rtl="0" algn="l">
              <a:lnSpc>
                <a:spcPct val="115000"/>
              </a:lnSpc>
              <a:spcBef>
                <a:spcPts val="1600"/>
              </a:spcBef>
              <a:spcAft>
                <a:spcPts val="0"/>
              </a:spcAft>
              <a:buSzPts val="2400"/>
              <a:buChar char="●"/>
            </a:pPr>
            <a:r>
              <a:rPr lang="en"/>
              <a:t>eduroam (RADIUS/RadSec)</a:t>
            </a:r>
            <a:endParaRPr/>
          </a:p>
          <a:p>
            <a:pPr indent="-381000" lvl="0" marL="457200" rtl="0" algn="l">
              <a:lnSpc>
                <a:spcPct val="115000"/>
              </a:lnSpc>
              <a:spcBef>
                <a:spcPts val="0"/>
              </a:spcBef>
              <a:spcAft>
                <a:spcPts val="0"/>
              </a:spcAft>
              <a:buSzPts val="2400"/>
              <a:buChar char="●"/>
            </a:pPr>
            <a:r>
              <a:rPr lang="en"/>
              <a:t>SAML WebSSO</a:t>
            </a:r>
            <a:endParaRPr/>
          </a:p>
        </p:txBody>
      </p:sp>
      <p:pic>
        <p:nvPicPr>
          <p:cNvPr id="328" name="Google Shape;328;p26"/>
          <p:cNvPicPr preferRelativeResize="0"/>
          <p:nvPr/>
        </p:nvPicPr>
        <p:blipFill rotWithShape="1">
          <a:blip r:embed="rId3">
            <a:alphaModFix/>
          </a:blip>
          <a:srcRect b="0" l="0" r="0" t="0"/>
          <a:stretch/>
        </p:blipFill>
        <p:spPr>
          <a:xfrm>
            <a:off x="4643338" y="1230851"/>
            <a:ext cx="4293123" cy="36527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Policies and Technical Interoperability Profile </a:t>
            </a:r>
            <a:endParaRPr/>
          </a:p>
        </p:txBody>
      </p:sp>
      <p:sp>
        <p:nvSpPr>
          <p:cNvPr id="334" name="Google Shape;334;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 sz="2000"/>
              <a:t>https://rif.renu.ac.ug/docs/RIF-SAML-WebSSO-Technology-Profile.pdf</a:t>
            </a:r>
            <a:endParaRPr sz="2000"/>
          </a:p>
          <a:p>
            <a:pPr indent="0" lvl="0" marL="0" rtl="0" algn="l">
              <a:lnSpc>
                <a:spcPct val="115000"/>
              </a:lnSpc>
              <a:spcBef>
                <a:spcPts val="1600"/>
              </a:spcBef>
              <a:spcAft>
                <a:spcPts val="1600"/>
              </a:spcAft>
              <a:buSzPts val="2400"/>
              <a:buNone/>
            </a:pPr>
            <a:r>
              <a:t/>
            </a:r>
            <a:endParaRPr/>
          </a:p>
        </p:txBody>
      </p:sp>
      <p:pic>
        <p:nvPicPr>
          <p:cNvPr id="335" name="Google Shape;335;p27"/>
          <p:cNvPicPr preferRelativeResize="0"/>
          <p:nvPr/>
        </p:nvPicPr>
        <p:blipFill rotWithShape="1">
          <a:blip r:embed="rId3">
            <a:alphaModFix/>
          </a:blip>
          <a:srcRect b="0" l="0" r="0" t="0"/>
          <a:stretch/>
        </p:blipFill>
        <p:spPr>
          <a:xfrm>
            <a:off x="1361837" y="1681550"/>
            <a:ext cx="6420325" cy="4392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RENU Identity Federation Policy</a:t>
            </a:r>
            <a:endParaRPr/>
          </a:p>
        </p:txBody>
      </p:sp>
      <p:sp>
        <p:nvSpPr>
          <p:cNvPr id="341" name="Google Shape;341;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t/>
            </a:r>
            <a:endParaRPr/>
          </a:p>
        </p:txBody>
      </p:sp>
      <p:pic>
        <p:nvPicPr>
          <p:cNvPr id="342" name="Google Shape;342;p28"/>
          <p:cNvPicPr preferRelativeResize="0"/>
          <p:nvPr/>
        </p:nvPicPr>
        <p:blipFill rotWithShape="1">
          <a:blip r:embed="rId3">
            <a:alphaModFix/>
          </a:blip>
          <a:srcRect b="0" l="0" r="0" t="0"/>
          <a:stretch/>
        </p:blipFill>
        <p:spPr>
          <a:xfrm>
            <a:off x="748775" y="1194424"/>
            <a:ext cx="8083525" cy="432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Traditional Identity Management</a:t>
            </a:r>
            <a:endParaRPr/>
          </a:p>
        </p:txBody>
      </p:sp>
      <p:pic>
        <p:nvPicPr>
          <p:cNvPr id="66" name="Google Shape;66;p3"/>
          <p:cNvPicPr preferRelativeResize="0"/>
          <p:nvPr/>
        </p:nvPicPr>
        <p:blipFill rotWithShape="1">
          <a:blip r:embed="rId3">
            <a:alphaModFix/>
          </a:blip>
          <a:srcRect b="0" l="0" r="0" t="0"/>
          <a:stretch/>
        </p:blipFill>
        <p:spPr>
          <a:xfrm>
            <a:off x="7348625" y="1229525"/>
            <a:ext cx="800100" cy="800100"/>
          </a:xfrm>
          <a:prstGeom prst="rect">
            <a:avLst/>
          </a:prstGeom>
          <a:noFill/>
          <a:ln>
            <a:noFill/>
          </a:ln>
        </p:spPr>
      </p:pic>
      <p:pic>
        <p:nvPicPr>
          <p:cNvPr id="67" name="Google Shape;67;p3"/>
          <p:cNvPicPr preferRelativeResize="0"/>
          <p:nvPr/>
        </p:nvPicPr>
        <p:blipFill rotWithShape="1">
          <a:blip r:embed="rId4">
            <a:alphaModFix/>
          </a:blip>
          <a:srcRect b="0" l="0" r="0" t="0"/>
          <a:stretch/>
        </p:blipFill>
        <p:spPr>
          <a:xfrm>
            <a:off x="7348625" y="2460625"/>
            <a:ext cx="800100" cy="800100"/>
          </a:xfrm>
          <a:prstGeom prst="rect">
            <a:avLst/>
          </a:prstGeom>
          <a:noFill/>
          <a:ln>
            <a:noFill/>
          </a:ln>
        </p:spPr>
      </p:pic>
      <p:pic>
        <p:nvPicPr>
          <p:cNvPr id="68" name="Google Shape;68;p3"/>
          <p:cNvPicPr preferRelativeResize="0"/>
          <p:nvPr/>
        </p:nvPicPr>
        <p:blipFill rotWithShape="1">
          <a:blip r:embed="rId5">
            <a:alphaModFix/>
          </a:blip>
          <a:srcRect b="0" l="0" r="0" t="0"/>
          <a:stretch/>
        </p:blipFill>
        <p:spPr>
          <a:xfrm>
            <a:off x="7249575" y="3472425"/>
            <a:ext cx="800100" cy="800100"/>
          </a:xfrm>
          <a:prstGeom prst="rect">
            <a:avLst/>
          </a:prstGeom>
          <a:noFill/>
          <a:ln>
            <a:noFill/>
          </a:ln>
        </p:spPr>
      </p:pic>
      <p:cxnSp>
        <p:nvCxnSpPr>
          <p:cNvPr id="69" name="Google Shape;69;p3"/>
          <p:cNvCxnSpPr>
            <a:stCxn id="70" idx="3"/>
            <a:endCxn id="66" idx="1"/>
          </p:cNvCxnSpPr>
          <p:nvPr/>
        </p:nvCxnSpPr>
        <p:spPr>
          <a:xfrm flipH="1" rot="10800000">
            <a:off x="3933325" y="1629475"/>
            <a:ext cx="3415200" cy="1231200"/>
          </a:xfrm>
          <a:prstGeom prst="straightConnector1">
            <a:avLst/>
          </a:prstGeom>
          <a:noFill/>
          <a:ln cap="flat" cmpd="sng" w="28575">
            <a:solidFill>
              <a:srgbClr val="000000"/>
            </a:solidFill>
            <a:prstDash val="solid"/>
            <a:round/>
            <a:headEnd len="sm" w="sm" type="none"/>
            <a:tailEnd len="med" w="med" type="triangle"/>
          </a:ln>
        </p:spPr>
      </p:cxnSp>
      <p:cxnSp>
        <p:nvCxnSpPr>
          <p:cNvPr id="71" name="Google Shape;71;p3"/>
          <p:cNvCxnSpPr>
            <a:stCxn id="70" idx="3"/>
            <a:endCxn id="67" idx="1"/>
          </p:cNvCxnSpPr>
          <p:nvPr/>
        </p:nvCxnSpPr>
        <p:spPr>
          <a:xfrm>
            <a:off x="3933325" y="2860675"/>
            <a:ext cx="3415200" cy="0"/>
          </a:xfrm>
          <a:prstGeom prst="straightConnector1">
            <a:avLst/>
          </a:prstGeom>
          <a:noFill/>
          <a:ln cap="flat" cmpd="sng" w="28575">
            <a:solidFill>
              <a:srgbClr val="000000"/>
            </a:solidFill>
            <a:prstDash val="solid"/>
            <a:round/>
            <a:headEnd len="sm" w="sm" type="none"/>
            <a:tailEnd len="med" w="med" type="triangle"/>
          </a:ln>
        </p:spPr>
      </p:cxnSp>
      <p:cxnSp>
        <p:nvCxnSpPr>
          <p:cNvPr id="72" name="Google Shape;72;p3"/>
          <p:cNvCxnSpPr>
            <a:stCxn id="70" idx="3"/>
            <a:endCxn id="68" idx="1"/>
          </p:cNvCxnSpPr>
          <p:nvPr/>
        </p:nvCxnSpPr>
        <p:spPr>
          <a:xfrm>
            <a:off x="3933325" y="2860675"/>
            <a:ext cx="3316200" cy="1011900"/>
          </a:xfrm>
          <a:prstGeom prst="straightConnector1">
            <a:avLst/>
          </a:prstGeom>
          <a:noFill/>
          <a:ln cap="flat" cmpd="sng" w="28575">
            <a:solidFill>
              <a:srgbClr val="000000"/>
            </a:solidFill>
            <a:prstDash val="solid"/>
            <a:round/>
            <a:headEnd len="sm" w="sm" type="none"/>
            <a:tailEnd len="med" w="med" type="triangle"/>
          </a:ln>
        </p:spPr>
      </p:cxnSp>
      <p:pic>
        <p:nvPicPr>
          <p:cNvPr id="70" name="Google Shape;70;p3"/>
          <p:cNvPicPr preferRelativeResize="0"/>
          <p:nvPr/>
        </p:nvPicPr>
        <p:blipFill rotWithShape="1">
          <a:blip r:embed="rId6">
            <a:alphaModFix/>
          </a:blip>
          <a:srcRect b="0" l="0" r="0" t="0"/>
          <a:stretch/>
        </p:blipFill>
        <p:spPr>
          <a:xfrm>
            <a:off x="2504575" y="2146300"/>
            <a:ext cx="1428750" cy="1428750"/>
          </a:xfrm>
          <a:prstGeom prst="rect">
            <a:avLst/>
          </a:prstGeom>
          <a:noFill/>
          <a:ln>
            <a:noFill/>
          </a:ln>
        </p:spPr>
      </p:pic>
      <p:pic>
        <p:nvPicPr>
          <p:cNvPr id="73" name="Google Shape;73;p3"/>
          <p:cNvPicPr preferRelativeResize="0"/>
          <p:nvPr/>
        </p:nvPicPr>
        <p:blipFill rotWithShape="1">
          <a:blip r:embed="rId7">
            <a:alphaModFix/>
          </a:blip>
          <a:srcRect b="0" l="0" r="0" t="0"/>
          <a:stretch/>
        </p:blipFill>
        <p:spPr>
          <a:xfrm>
            <a:off x="5753550" y="2500663"/>
            <a:ext cx="228600" cy="228600"/>
          </a:xfrm>
          <a:prstGeom prst="rect">
            <a:avLst/>
          </a:prstGeom>
          <a:noFill/>
          <a:ln>
            <a:noFill/>
          </a:ln>
        </p:spPr>
      </p:pic>
      <p:pic>
        <p:nvPicPr>
          <p:cNvPr id="74" name="Google Shape;74;p3"/>
          <p:cNvPicPr preferRelativeResize="0"/>
          <p:nvPr/>
        </p:nvPicPr>
        <p:blipFill rotWithShape="1">
          <a:blip r:embed="rId8">
            <a:alphaModFix/>
          </a:blip>
          <a:srcRect b="0" l="0" r="0" t="0"/>
          <a:stretch/>
        </p:blipFill>
        <p:spPr>
          <a:xfrm>
            <a:off x="1539175" y="1967875"/>
            <a:ext cx="800100" cy="800100"/>
          </a:xfrm>
          <a:prstGeom prst="rect">
            <a:avLst/>
          </a:prstGeom>
          <a:noFill/>
          <a:ln>
            <a:noFill/>
          </a:ln>
        </p:spPr>
      </p:pic>
      <p:pic>
        <p:nvPicPr>
          <p:cNvPr id="75" name="Google Shape;75;p3"/>
          <p:cNvPicPr preferRelativeResize="0"/>
          <p:nvPr/>
        </p:nvPicPr>
        <p:blipFill rotWithShape="1">
          <a:blip r:embed="rId7">
            <a:alphaModFix/>
          </a:blip>
          <a:srcRect b="0" l="0" r="0" t="0"/>
          <a:stretch/>
        </p:blipFill>
        <p:spPr>
          <a:xfrm>
            <a:off x="5753550" y="1863275"/>
            <a:ext cx="228600" cy="228600"/>
          </a:xfrm>
          <a:prstGeom prst="rect">
            <a:avLst/>
          </a:prstGeom>
          <a:noFill/>
          <a:ln>
            <a:noFill/>
          </a:ln>
        </p:spPr>
      </p:pic>
      <p:pic>
        <p:nvPicPr>
          <p:cNvPr id="76" name="Google Shape;76;p3"/>
          <p:cNvPicPr preferRelativeResize="0"/>
          <p:nvPr/>
        </p:nvPicPr>
        <p:blipFill rotWithShape="1">
          <a:blip r:embed="rId7">
            <a:alphaModFix/>
          </a:blip>
          <a:srcRect b="0" l="0" r="0" t="0"/>
          <a:stretch/>
        </p:blipFill>
        <p:spPr>
          <a:xfrm>
            <a:off x="5753550" y="3138050"/>
            <a:ext cx="228600" cy="228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RENU Identity Federation Membership</a:t>
            </a:r>
            <a:endParaRPr/>
          </a:p>
        </p:txBody>
      </p:sp>
      <p:sp>
        <p:nvSpPr>
          <p:cNvPr id="348" name="Google Shape;348;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RENU Members may join RIF as identity providers (IdPs)</a:t>
            </a:r>
            <a:endParaRPr/>
          </a:p>
          <a:p>
            <a:pPr indent="-381000" lvl="1" marL="914400" rtl="0" algn="l">
              <a:lnSpc>
                <a:spcPct val="115000"/>
              </a:lnSpc>
              <a:spcBef>
                <a:spcPts val="0"/>
              </a:spcBef>
              <a:spcAft>
                <a:spcPts val="1600"/>
              </a:spcAft>
              <a:buSzPts val="2400"/>
              <a:buChar char="○"/>
            </a:pPr>
            <a:r>
              <a:rPr lang="en"/>
              <a:t>Membership open only to Research and Educational institutions endorsed by the Ministry of Science, Technology and Innovation through the Uganda National Council for Science and Technology (UNCST)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RENU Identity Federation Membership</a:t>
            </a:r>
            <a:endParaRPr/>
          </a:p>
        </p:txBody>
      </p:sp>
      <p:sp>
        <p:nvSpPr>
          <p:cNvPr id="354" name="Google Shape;354;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RENU Members may join RIF as identity providers (IdPs)</a:t>
            </a:r>
            <a:endParaRPr/>
          </a:p>
          <a:p>
            <a:pPr indent="-381000" lvl="1" marL="914400" rtl="0" algn="l">
              <a:lnSpc>
                <a:spcPct val="115000"/>
              </a:lnSpc>
              <a:spcBef>
                <a:spcPts val="0"/>
              </a:spcBef>
              <a:spcAft>
                <a:spcPts val="0"/>
              </a:spcAft>
              <a:buSzPts val="2400"/>
              <a:buChar char="○"/>
            </a:pPr>
            <a:r>
              <a:rPr lang="en"/>
              <a:t>Tertiary Education Institutions endorsed by the Ministry of Education through the Uganda National Council of Higher Education (UNCHE). </a:t>
            </a:r>
            <a:endParaRPr/>
          </a:p>
          <a:p>
            <a:pPr indent="-381000" lvl="1" marL="914400" rtl="0" algn="l">
              <a:lnSpc>
                <a:spcPct val="115000"/>
              </a:lnSpc>
              <a:spcBef>
                <a:spcPts val="1600"/>
              </a:spcBef>
              <a:spcAft>
                <a:spcPts val="1600"/>
              </a:spcAft>
              <a:buSzPts val="2400"/>
              <a:buChar char="○"/>
            </a:pPr>
            <a:r>
              <a:rPr lang="en"/>
              <a:t>An Institution that works with research institutions and tertiary education institutions subscribed to RENU membership can be admitted as an affiliate member, through a vote in their favour, by the RENU Board of Directors.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RENU Identity Federation Membership</a:t>
            </a:r>
            <a:endParaRPr/>
          </a:p>
          <a:p>
            <a:pPr indent="0" lvl="0" marL="0" rtl="0" algn="ctr">
              <a:lnSpc>
                <a:spcPct val="100000"/>
              </a:lnSpc>
              <a:spcBef>
                <a:spcPts val="0"/>
              </a:spcBef>
              <a:spcAft>
                <a:spcPts val="0"/>
              </a:spcAft>
              <a:buSzPts val="2800"/>
              <a:buNone/>
            </a:pPr>
            <a:r>
              <a:t/>
            </a:r>
            <a:endParaRPr/>
          </a:p>
        </p:txBody>
      </p:sp>
      <p:sp>
        <p:nvSpPr>
          <p:cNvPr id="360" name="Google Shape;360;p31"/>
          <p:cNvSpPr txBox="1"/>
          <p:nvPr>
            <p:ph idx="1" type="body"/>
          </p:nvPr>
        </p:nvSpPr>
        <p:spPr>
          <a:xfrm>
            <a:off x="311700" y="1462650"/>
            <a:ext cx="8520600" cy="31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rPr lang="en"/>
              <a:t>"However, to join RIF as a Service Provider (SP), an institution, organization, or company DOES NOT have to first subscribe to RENU membership."</a:t>
            </a:r>
            <a:endParaRPr/>
          </a:p>
        </p:txBody>
      </p:sp>
      <p:pic>
        <p:nvPicPr>
          <p:cNvPr id="361" name="Google Shape;361;p31"/>
          <p:cNvPicPr preferRelativeResize="0"/>
          <p:nvPr/>
        </p:nvPicPr>
        <p:blipFill rotWithShape="1">
          <a:blip r:embed="rId3">
            <a:alphaModFix/>
          </a:blip>
          <a:srcRect b="0" l="0" r="0" t="0"/>
          <a:stretch/>
        </p:blipFill>
        <p:spPr>
          <a:xfrm>
            <a:off x="5774854" y="2392549"/>
            <a:ext cx="2677272" cy="22779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Higher Ed &amp; Research Identity Federations</a:t>
            </a:r>
            <a:endParaRPr/>
          </a:p>
        </p:txBody>
      </p:sp>
      <p:pic>
        <p:nvPicPr>
          <p:cNvPr id="367" name="Google Shape;367;p32"/>
          <p:cNvPicPr preferRelativeResize="0"/>
          <p:nvPr/>
        </p:nvPicPr>
        <p:blipFill rotWithShape="1">
          <a:blip r:embed="rId3">
            <a:alphaModFix/>
          </a:blip>
          <a:srcRect b="0" l="0" r="0" t="0"/>
          <a:stretch/>
        </p:blipFill>
        <p:spPr>
          <a:xfrm>
            <a:off x="546550" y="1125850"/>
            <a:ext cx="2672581" cy="572700"/>
          </a:xfrm>
          <a:prstGeom prst="rect">
            <a:avLst/>
          </a:prstGeom>
          <a:noFill/>
          <a:ln>
            <a:noFill/>
          </a:ln>
        </p:spPr>
      </p:pic>
      <p:pic>
        <p:nvPicPr>
          <p:cNvPr id="368" name="Google Shape;368;p32"/>
          <p:cNvPicPr preferRelativeResize="0"/>
          <p:nvPr/>
        </p:nvPicPr>
        <p:blipFill rotWithShape="1">
          <a:blip r:embed="rId4">
            <a:alphaModFix/>
          </a:blip>
          <a:srcRect b="0" l="0" r="0" t="0"/>
          <a:stretch/>
        </p:blipFill>
        <p:spPr>
          <a:xfrm>
            <a:off x="3804175" y="1424850"/>
            <a:ext cx="1663850" cy="1663850"/>
          </a:xfrm>
          <a:prstGeom prst="rect">
            <a:avLst/>
          </a:prstGeom>
          <a:noFill/>
          <a:ln>
            <a:noFill/>
          </a:ln>
        </p:spPr>
      </p:pic>
      <p:pic>
        <p:nvPicPr>
          <p:cNvPr id="369" name="Google Shape;369;p32"/>
          <p:cNvPicPr preferRelativeResize="0"/>
          <p:nvPr/>
        </p:nvPicPr>
        <p:blipFill rotWithShape="1">
          <a:blip r:embed="rId5">
            <a:alphaModFix/>
          </a:blip>
          <a:srcRect b="0" l="0" r="0" t="0"/>
          <a:stretch/>
        </p:blipFill>
        <p:spPr>
          <a:xfrm>
            <a:off x="5918400" y="1276885"/>
            <a:ext cx="2789699" cy="712927"/>
          </a:xfrm>
          <a:prstGeom prst="rect">
            <a:avLst/>
          </a:prstGeom>
          <a:noFill/>
          <a:ln>
            <a:noFill/>
          </a:ln>
        </p:spPr>
      </p:pic>
      <p:pic>
        <p:nvPicPr>
          <p:cNvPr id="370" name="Google Shape;370;p32"/>
          <p:cNvPicPr preferRelativeResize="0"/>
          <p:nvPr/>
        </p:nvPicPr>
        <p:blipFill rotWithShape="1">
          <a:blip r:embed="rId6">
            <a:alphaModFix/>
          </a:blip>
          <a:srcRect b="0" l="0" r="0" t="0"/>
          <a:stretch/>
        </p:blipFill>
        <p:spPr>
          <a:xfrm>
            <a:off x="127600" y="4128150"/>
            <a:ext cx="2042825" cy="865093"/>
          </a:xfrm>
          <a:prstGeom prst="rect">
            <a:avLst/>
          </a:prstGeom>
          <a:noFill/>
          <a:ln>
            <a:noFill/>
          </a:ln>
        </p:spPr>
      </p:pic>
      <p:pic>
        <p:nvPicPr>
          <p:cNvPr id="371" name="Google Shape;371;p32"/>
          <p:cNvPicPr preferRelativeResize="0"/>
          <p:nvPr/>
        </p:nvPicPr>
        <p:blipFill rotWithShape="1">
          <a:blip r:embed="rId7">
            <a:alphaModFix/>
          </a:blip>
          <a:srcRect b="0" l="0" r="0" t="0"/>
          <a:stretch/>
        </p:blipFill>
        <p:spPr>
          <a:xfrm>
            <a:off x="6429200" y="2403950"/>
            <a:ext cx="2143125" cy="714375"/>
          </a:xfrm>
          <a:prstGeom prst="rect">
            <a:avLst/>
          </a:prstGeom>
          <a:noFill/>
          <a:ln>
            <a:noFill/>
          </a:ln>
        </p:spPr>
      </p:pic>
      <p:pic>
        <p:nvPicPr>
          <p:cNvPr id="372" name="Google Shape;372;p32"/>
          <p:cNvPicPr preferRelativeResize="0"/>
          <p:nvPr/>
        </p:nvPicPr>
        <p:blipFill rotWithShape="1">
          <a:blip r:embed="rId8">
            <a:alphaModFix/>
          </a:blip>
          <a:srcRect b="0" l="0" r="0" t="0"/>
          <a:stretch/>
        </p:blipFill>
        <p:spPr>
          <a:xfrm>
            <a:off x="7339010" y="3603350"/>
            <a:ext cx="1493290" cy="1270577"/>
          </a:xfrm>
          <a:prstGeom prst="rect">
            <a:avLst/>
          </a:prstGeom>
          <a:noFill/>
          <a:ln>
            <a:noFill/>
          </a:ln>
        </p:spPr>
      </p:pic>
      <p:pic>
        <p:nvPicPr>
          <p:cNvPr id="373" name="Google Shape;373;p32"/>
          <p:cNvPicPr preferRelativeResize="0"/>
          <p:nvPr/>
        </p:nvPicPr>
        <p:blipFill rotWithShape="1">
          <a:blip r:embed="rId9">
            <a:alphaModFix/>
          </a:blip>
          <a:srcRect b="0" l="0" r="0" t="0"/>
          <a:stretch/>
        </p:blipFill>
        <p:spPr>
          <a:xfrm>
            <a:off x="5061050" y="3261050"/>
            <a:ext cx="1720374" cy="1720375"/>
          </a:xfrm>
          <a:prstGeom prst="rect">
            <a:avLst/>
          </a:prstGeom>
          <a:noFill/>
          <a:ln>
            <a:noFill/>
          </a:ln>
        </p:spPr>
      </p:pic>
      <p:pic>
        <p:nvPicPr>
          <p:cNvPr id="374" name="Google Shape;374;p32"/>
          <p:cNvPicPr preferRelativeResize="0"/>
          <p:nvPr/>
        </p:nvPicPr>
        <p:blipFill rotWithShape="1">
          <a:blip r:embed="rId10">
            <a:alphaModFix/>
          </a:blip>
          <a:srcRect b="0" l="0" r="0" t="0"/>
          <a:stretch/>
        </p:blipFill>
        <p:spPr>
          <a:xfrm>
            <a:off x="-6" y="2984300"/>
            <a:ext cx="2298025" cy="1101050"/>
          </a:xfrm>
          <a:prstGeom prst="rect">
            <a:avLst/>
          </a:prstGeom>
          <a:noFill/>
          <a:ln>
            <a:noFill/>
          </a:ln>
        </p:spPr>
      </p:pic>
      <p:pic>
        <p:nvPicPr>
          <p:cNvPr id="375" name="Google Shape;375;p32"/>
          <p:cNvPicPr preferRelativeResize="0"/>
          <p:nvPr/>
        </p:nvPicPr>
        <p:blipFill rotWithShape="1">
          <a:blip r:embed="rId11">
            <a:alphaModFix/>
          </a:blip>
          <a:srcRect b="0" l="0" r="0" t="0"/>
          <a:stretch/>
        </p:blipFill>
        <p:spPr>
          <a:xfrm>
            <a:off x="2594325" y="3495825"/>
            <a:ext cx="2042825" cy="1143975"/>
          </a:xfrm>
          <a:prstGeom prst="rect">
            <a:avLst/>
          </a:prstGeom>
          <a:noFill/>
          <a:ln>
            <a:noFill/>
          </a:ln>
        </p:spPr>
      </p:pic>
      <p:pic>
        <p:nvPicPr>
          <p:cNvPr id="376" name="Google Shape;376;p32"/>
          <p:cNvPicPr preferRelativeResize="0"/>
          <p:nvPr/>
        </p:nvPicPr>
        <p:blipFill rotWithShape="1">
          <a:blip r:embed="rId12">
            <a:alphaModFix/>
          </a:blip>
          <a:srcRect b="0" l="0" r="0" t="0"/>
          <a:stretch/>
        </p:blipFill>
        <p:spPr>
          <a:xfrm>
            <a:off x="1178625" y="1741350"/>
            <a:ext cx="1905000" cy="1200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33"/>
          <p:cNvPicPr preferRelativeResize="0"/>
          <p:nvPr/>
        </p:nvPicPr>
        <p:blipFill rotWithShape="1">
          <a:blip r:embed="rId3">
            <a:alphaModFix/>
          </a:blip>
          <a:srcRect b="0" l="0" r="0" t="0"/>
          <a:stretch/>
        </p:blipFill>
        <p:spPr>
          <a:xfrm>
            <a:off x="717977" y="1017726"/>
            <a:ext cx="7708036" cy="3819625"/>
          </a:xfrm>
          <a:prstGeom prst="rect">
            <a:avLst/>
          </a:prstGeom>
          <a:noFill/>
          <a:ln>
            <a:noFill/>
          </a:ln>
        </p:spPr>
      </p:pic>
      <p:sp>
        <p:nvSpPr>
          <p:cNvPr id="382" name="Google Shape;382;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eduGAIN Federation of Federations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eduGAIN and RENU</a:t>
            </a:r>
            <a:endParaRPr/>
          </a:p>
        </p:txBody>
      </p:sp>
      <p:pic>
        <p:nvPicPr>
          <p:cNvPr id="388" name="Google Shape;388;p34"/>
          <p:cNvPicPr preferRelativeResize="0"/>
          <p:nvPr/>
        </p:nvPicPr>
        <p:blipFill rotWithShape="1">
          <a:blip r:embed="rId3">
            <a:alphaModFix/>
          </a:blip>
          <a:srcRect b="0" l="0" r="0" t="0"/>
          <a:stretch/>
        </p:blipFill>
        <p:spPr>
          <a:xfrm>
            <a:off x="349575" y="1170125"/>
            <a:ext cx="8444839" cy="38209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35"/>
          <p:cNvPicPr preferRelativeResize="0"/>
          <p:nvPr/>
        </p:nvPicPr>
        <p:blipFill rotWithShape="1">
          <a:blip r:embed="rId3">
            <a:alphaModFix/>
          </a:blip>
          <a:srcRect b="0" l="0" r="0" t="0"/>
          <a:stretch/>
        </p:blipFill>
        <p:spPr>
          <a:xfrm>
            <a:off x="573838" y="661263"/>
            <a:ext cx="7996316" cy="38209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"The mission of REFEDS (the Research and Education FEDerations group) is to be the voice that articulates the mutual needs of research and education identity federations worldwide. The group represents the requirements of research and education in the ever-growing space of access and identity management, working with and influencing the direction of other organisations on behalf of our participants.</a:t>
            </a:r>
            <a:endParaRPr/>
          </a:p>
          <a:p>
            <a:pPr indent="0" lvl="0" marL="0" rtl="0" algn="l">
              <a:lnSpc>
                <a:spcPct val="115000"/>
              </a:lnSpc>
              <a:spcBef>
                <a:spcPts val="1600"/>
              </a:spcBef>
              <a:spcAft>
                <a:spcPts val="0"/>
              </a:spcAft>
              <a:buSzPts val="2400"/>
              <a:buNone/>
            </a:pPr>
            <a:r>
              <a:rPr lang="en"/>
              <a:t>REFEDS participants are from a wide range of backgrounds, but all share an interest in developing access and identity management technology, policies and processes. Many participants represent national identity federations and many come from National Research and Education Networks (‘NRENS’)."</a:t>
            </a:r>
            <a:endParaRPr/>
          </a:p>
          <a:p>
            <a:pPr indent="0" lvl="0" marL="0" rtl="0" algn="l">
              <a:lnSpc>
                <a:spcPct val="115000"/>
              </a:lnSpc>
              <a:spcBef>
                <a:spcPts val="1600"/>
              </a:spcBef>
              <a:spcAft>
                <a:spcPts val="0"/>
              </a:spcAft>
              <a:buClr>
                <a:schemeClr val="dk1"/>
              </a:buClr>
              <a:buSzPts val="1100"/>
              <a:buFont typeface="Arial"/>
              <a:buNone/>
            </a:pPr>
            <a:r>
              <a:rPr lang="en"/>
              <a:t>https://refeds.org</a:t>
            </a:r>
            <a:endParaRPr/>
          </a:p>
          <a:p>
            <a:pPr indent="0" lvl="0" marL="0" rtl="0" algn="l">
              <a:lnSpc>
                <a:spcPct val="115000"/>
              </a:lnSpc>
              <a:spcBef>
                <a:spcPts val="1600"/>
              </a:spcBef>
              <a:spcAft>
                <a:spcPts val="1600"/>
              </a:spcAft>
              <a:buSzPts val="2400"/>
              <a:buNone/>
            </a:pPr>
            <a:r>
              <a:t/>
            </a:r>
            <a:endParaRPr/>
          </a:p>
        </p:txBody>
      </p:sp>
      <p:sp>
        <p:nvSpPr>
          <p:cNvPr id="399" name="Google Shape;399;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p>
        </p:txBody>
      </p:sp>
      <p:pic>
        <p:nvPicPr>
          <p:cNvPr id="400" name="Google Shape;400;p36"/>
          <p:cNvPicPr preferRelativeResize="0"/>
          <p:nvPr/>
        </p:nvPicPr>
        <p:blipFill rotWithShape="1">
          <a:blip r:embed="rId3">
            <a:alphaModFix/>
          </a:blip>
          <a:srcRect b="0" l="0" r="0" t="0"/>
          <a:stretch/>
        </p:blipFill>
        <p:spPr>
          <a:xfrm>
            <a:off x="3238500" y="259888"/>
            <a:ext cx="2667000" cy="9429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Foundation of Federated Identity is Trust</a:t>
            </a:r>
            <a:endParaRPr/>
          </a:p>
          <a:p>
            <a:pPr indent="0" lvl="0" marL="0" rtl="0" algn="ctr">
              <a:lnSpc>
                <a:spcPct val="100000"/>
              </a:lnSpc>
              <a:spcBef>
                <a:spcPts val="0"/>
              </a:spcBef>
              <a:spcAft>
                <a:spcPts val="0"/>
              </a:spcAft>
              <a:buSzPts val="2800"/>
              <a:buNone/>
            </a:pPr>
            <a:r>
              <a:t/>
            </a:r>
            <a:endParaRPr/>
          </a:p>
        </p:txBody>
      </p:sp>
      <p:sp>
        <p:nvSpPr>
          <p:cNvPr id="406" name="Google Shape;406;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rPr lang="en"/>
              <a:t>As each organization matures its federated identity practice, it is tempting to focus on the minutiae of technical and policy detail and lose site of the big picture:</a:t>
            </a:r>
            <a:br>
              <a:rPr lang="en"/>
            </a:br>
            <a:br>
              <a:rPr lang="en"/>
            </a:br>
            <a:r>
              <a:rPr lang="en"/>
              <a:t>Higher Education and Research federations exist to facilitate and streamline collaboration, research, and scholarship across organizations and are built on a foundation of mutual trust.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Traditional Identity Management</a:t>
            </a:r>
            <a:endParaRPr/>
          </a:p>
        </p:txBody>
      </p:sp>
      <p:pic>
        <p:nvPicPr>
          <p:cNvPr id="82" name="Google Shape;82;p4"/>
          <p:cNvPicPr preferRelativeResize="0"/>
          <p:nvPr/>
        </p:nvPicPr>
        <p:blipFill rotWithShape="1">
          <a:blip r:embed="rId3">
            <a:alphaModFix/>
          </a:blip>
          <a:srcRect b="0" l="0" r="0" t="0"/>
          <a:stretch/>
        </p:blipFill>
        <p:spPr>
          <a:xfrm>
            <a:off x="1265950" y="2460625"/>
            <a:ext cx="800100" cy="800100"/>
          </a:xfrm>
          <a:prstGeom prst="rect">
            <a:avLst/>
          </a:prstGeom>
          <a:noFill/>
          <a:ln>
            <a:noFill/>
          </a:ln>
        </p:spPr>
      </p:pic>
      <p:pic>
        <p:nvPicPr>
          <p:cNvPr id="83" name="Google Shape;83;p4"/>
          <p:cNvPicPr preferRelativeResize="0"/>
          <p:nvPr/>
        </p:nvPicPr>
        <p:blipFill rotWithShape="1">
          <a:blip r:embed="rId4">
            <a:alphaModFix/>
          </a:blip>
          <a:srcRect b="0" l="0" r="0" t="0"/>
          <a:stretch/>
        </p:blipFill>
        <p:spPr>
          <a:xfrm>
            <a:off x="7231450" y="2460625"/>
            <a:ext cx="800100" cy="800100"/>
          </a:xfrm>
          <a:prstGeom prst="rect">
            <a:avLst/>
          </a:prstGeom>
          <a:noFill/>
          <a:ln>
            <a:noFill/>
          </a:ln>
        </p:spPr>
      </p:pic>
      <p:pic>
        <p:nvPicPr>
          <p:cNvPr id="84" name="Google Shape;84;p4"/>
          <p:cNvPicPr preferRelativeResize="0"/>
          <p:nvPr/>
        </p:nvPicPr>
        <p:blipFill rotWithShape="1">
          <a:blip r:embed="rId5">
            <a:alphaModFix/>
          </a:blip>
          <a:srcRect b="0" l="0" r="0" t="0"/>
          <a:stretch/>
        </p:blipFill>
        <p:spPr>
          <a:xfrm>
            <a:off x="311700" y="1660525"/>
            <a:ext cx="800100" cy="800100"/>
          </a:xfrm>
          <a:prstGeom prst="rect">
            <a:avLst/>
          </a:prstGeom>
          <a:noFill/>
          <a:ln>
            <a:noFill/>
          </a:ln>
        </p:spPr>
      </p:pic>
      <p:pic>
        <p:nvPicPr>
          <p:cNvPr id="85" name="Google Shape;85;p4"/>
          <p:cNvPicPr preferRelativeResize="0"/>
          <p:nvPr/>
        </p:nvPicPr>
        <p:blipFill rotWithShape="1">
          <a:blip r:embed="rId6">
            <a:alphaModFix/>
          </a:blip>
          <a:srcRect b="0" l="0" r="0" t="0"/>
          <a:stretch/>
        </p:blipFill>
        <p:spPr>
          <a:xfrm>
            <a:off x="3205875" y="1260475"/>
            <a:ext cx="800100" cy="800100"/>
          </a:xfrm>
          <a:prstGeom prst="rect">
            <a:avLst/>
          </a:prstGeom>
          <a:noFill/>
          <a:ln>
            <a:noFill/>
          </a:ln>
        </p:spPr>
      </p:pic>
      <p:pic>
        <p:nvPicPr>
          <p:cNvPr id="86" name="Google Shape;86;p4"/>
          <p:cNvPicPr preferRelativeResize="0"/>
          <p:nvPr/>
        </p:nvPicPr>
        <p:blipFill rotWithShape="1">
          <a:blip r:embed="rId7">
            <a:alphaModFix/>
          </a:blip>
          <a:srcRect b="0" l="0" r="0" t="0"/>
          <a:stretch/>
        </p:blipFill>
        <p:spPr>
          <a:xfrm>
            <a:off x="5145800" y="1260475"/>
            <a:ext cx="800100" cy="800100"/>
          </a:xfrm>
          <a:prstGeom prst="rect">
            <a:avLst/>
          </a:prstGeom>
          <a:noFill/>
          <a:ln>
            <a:noFill/>
          </a:ln>
        </p:spPr>
      </p:pic>
      <p:pic>
        <p:nvPicPr>
          <p:cNvPr id="87" name="Google Shape;87;p4"/>
          <p:cNvPicPr preferRelativeResize="0"/>
          <p:nvPr/>
        </p:nvPicPr>
        <p:blipFill rotWithShape="1">
          <a:blip r:embed="rId8">
            <a:alphaModFix/>
          </a:blip>
          <a:srcRect b="0" l="0" r="0" t="0"/>
          <a:stretch/>
        </p:blipFill>
        <p:spPr>
          <a:xfrm>
            <a:off x="5155588" y="2460625"/>
            <a:ext cx="800100" cy="800100"/>
          </a:xfrm>
          <a:prstGeom prst="rect">
            <a:avLst/>
          </a:prstGeom>
          <a:noFill/>
          <a:ln>
            <a:noFill/>
          </a:ln>
        </p:spPr>
      </p:pic>
      <p:pic>
        <p:nvPicPr>
          <p:cNvPr id="88" name="Google Shape;88;p4"/>
          <p:cNvPicPr preferRelativeResize="0"/>
          <p:nvPr/>
        </p:nvPicPr>
        <p:blipFill rotWithShape="1">
          <a:blip r:embed="rId9">
            <a:alphaModFix/>
          </a:blip>
          <a:srcRect b="0" l="0" r="0" t="0"/>
          <a:stretch/>
        </p:blipFill>
        <p:spPr>
          <a:xfrm>
            <a:off x="3205875" y="2460625"/>
            <a:ext cx="800100" cy="800100"/>
          </a:xfrm>
          <a:prstGeom prst="rect">
            <a:avLst/>
          </a:prstGeom>
          <a:noFill/>
          <a:ln>
            <a:noFill/>
          </a:ln>
        </p:spPr>
      </p:pic>
      <p:pic>
        <p:nvPicPr>
          <p:cNvPr id="89" name="Google Shape;89;p4"/>
          <p:cNvPicPr preferRelativeResize="0"/>
          <p:nvPr/>
        </p:nvPicPr>
        <p:blipFill rotWithShape="1">
          <a:blip r:embed="rId10">
            <a:alphaModFix/>
          </a:blip>
          <a:srcRect b="0" l="0" r="0" t="0"/>
          <a:stretch/>
        </p:blipFill>
        <p:spPr>
          <a:xfrm>
            <a:off x="3142150" y="3768775"/>
            <a:ext cx="800100" cy="800100"/>
          </a:xfrm>
          <a:prstGeom prst="rect">
            <a:avLst/>
          </a:prstGeom>
          <a:noFill/>
          <a:ln>
            <a:noFill/>
          </a:ln>
        </p:spPr>
      </p:pic>
      <p:pic>
        <p:nvPicPr>
          <p:cNvPr id="90" name="Google Shape;90;p4"/>
          <p:cNvPicPr preferRelativeResize="0"/>
          <p:nvPr/>
        </p:nvPicPr>
        <p:blipFill rotWithShape="1">
          <a:blip r:embed="rId11">
            <a:alphaModFix/>
          </a:blip>
          <a:srcRect b="0" l="0" r="0" t="0"/>
          <a:stretch/>
        </p:blipFill>
        <p:spPr>
          <a:xfrm>
            <a:off x="5155600" y="3768775"/>
            <a:ext cx="800100" cy="800100"/>
          </a:xfrm>
          <a:prstGeom prst="rect">
            <a:avLst/>
          </a:prstGeom>
          <a:noFill/>
          <a:ln>
            <a:noFill/>
          </a:ln>
        </p:spPr>
      </p:pic>
      <p:pic>
        <p:nvPicPr>
          <p:cNvPr id="91" name="Google Shape;91;p4"/>
          <p:cNvPicPr preferRelativeResize="0"/>
          <p:nvPr/>
        </p:nvPicPr>
        <p:blipFill rotWithShape="1">
          <a:blip r:embed="rId12">
            <a:alphaModFix/>
          </a:blip>
          <a:srcRect b="0" l="0" r="0" t="0"/>
          <a:stretch/>
        </p:blipFill>
        <p:spPr>
          <a:xfrm>
            <a:off x="2489800" y="3832375"/>
            <a:ext cx="228600" cy="228600"/>
          </a:xfrm>
          <a:prstGeom prst="rect">
            <a:avLst/>
          </a:prstGeom>
          <a:noFill/>
          <a:ln>
            <a:noFill/>
          </a:ln>
        </p:spPr>
      </p:pic>
      <p:cxnSp>
        <p:nvCxnSpPr>
          <p:cNvPr id="92" name="Google Shape;92;p4"/>
          <p:cNvCxnSpPr>
            <a:stCxn id="82" idx="3"/>
            <a:endCxn id="85" idx="1"/>
          </p:cNvCxnSpPr>
          <p:nvPr/>
        </p:nvCxnSpPr>
        <p:spPr>
          <a:xfrm flipH="1" rot="10800000">
            <a:off x="2066050" y="1660675"/>
            <a:ext cx="1139700" cy="1200000"/>
          </a:xfrm>
          <a:prstGeom prst="straightConnector1">
            <a:avLst/>
          </a:prstGeom>
          <a:noFill/>
          <a:ln cap="flat" cmpd="sng" w="28575">
            <a:solidFill>
              <a:srgbClr val="000000"/>
            </a:solidFill>
            <a:prstDash val="solid"/>
            <a:round/>
            <a:headEnd len="sm" w="sm" type="none"/>
            <a:tailEnd len="med" w="med" type="triangle"/>
          </a:ln>
        </p:spPr>
      </p:cxnSp>
      <p:cxnSp>
        <p:nvCxnSpPr>
          <p:cNvPr id="93" name="Google Shape;93;p4"/>
          <p:cNvCxnSpPr>
            <a:stCxn id="82" idx="3"/>
            <a:endCxn id="88" idx="1"/>
          </p:cNvCxnSpPr>
          <p:nvPr/>
        </p:nvCxnSpPr>
        <p:spPr>
          <a:xfrm>
            <a:off x="2066050" y="2860675"/>
            <a:ext cx="1139700" cy="0"/>
          </a:xfrm>
          <a:prstGeom prst="straightConnector1">
            <a:avLst/>
          </a:prstGeom>
          <a:noFill/>
          <a:ln cap="flat" cmpd="sng" w="28575">
            <a:solidFill>
              <a:srgbClr val="000000"/>
            </a:solidFill>
            <a:prstDash val="solid"/>
            <a:round/>
            <a:headEnd len="sm" w="sm" type="none"/>
            <a:tailEnd len="med" w="med" type="triangle"/>
          </a:ln>
        </p:spPr>
      </p:cxnSp>
      <p:cxnSp>
        <p:nvCxnSpPr>
          <p:cNvPr id="94" name="Google Shape;94;p4"/>
          <p:cNvCxnSpPr>
            <a:stCxn id="82" idx="3"/>
            <a:endCxn id="89" idx="1"/>
          </p:cNvCxnSpPr>
          <p:nvPr/>
        </p:nvCxnSpPr>
        <p:spPr>
          <a:xfrm>
            <a:off x="2066050" y="2860675"/>
            <a:ext cx="1076100" cy="1308300"/>
          </a:xfrm>
          <a:prstGeom prst="straightConnector1">
            <a:avLst/>
          </a:prstGeom>
          <a:noFill/>
          <a:ln cap="flat" cmpd="sng" w="28575">
            <a:solidFill>
              <a:schemeClr val="dk2"/>
            </a:solidFill>
            <a:prstDash val="solid"/>
            <a:round/>
            <a:headEnd len="sm" w="sm" type="none"/>
            <a:tailEnd len="med" w="med" type="triangle"/>
          </a:ln>
        </p:spPr>
      </p:cxnSp>
      <p:cxnSp>
        <p:nvCxnSpPr>
          <p:cNvPr id="95" name="Google Shape;95;p4"/>
          <p:cNvCxnSpPr>
            <a:stCxn id="83" idx="1"/>
            <a:endCxn id="86" idx="3"/>
          </p:cNvCxnSpPr>
          <p:nvPr/>
        </p:nvCxnSpPr>
        <p:spPr>
          <a:xfrm rot="10800000">
            <a:off x="5945950" y="1660675"/>
            <a:ext cx="1285500" cy="1200000"/>
          </a:xfrm>
          <a:prstGeom prst="straightConnector1">
            <a:avLst/>
          </a:prstGeom>
          <a:noFill/>
          <a:ln cap="flat" cmpd="sng" w="28575">
            <a:solidFill>
              <a:schemeClr val="dk2"/>
            </a:solidFill>
            <a:prstDash val="solid"/>
            <a:round/>
            <a:headEnd len="sm" w="sm" type="none"/>
            <a:tailEnd len="med" w="med" type="triangle"/>
          </a:ln>
        </p:spPr>
      </p:cxnSp>
      <p:cxnSp>
        <p:nvCxnSpPr>
          <p:cNvPr id="96" name="Google Shape;96;p4"/>
          <p:cNvCxnSpPr>
            <a:stCxn id="83" idx="1"/>
            <a:endCxn id="87" idx="3"/>
          </p:cNvCxnSpPr>
          <p:nvPr/>
        </p:nvCxnSpPr>
        <p:spPr>
          <a:xfrm rot="10800000">
            <a:off x="5955550" y="2860675"/>
            <a:ext cx="1275900" cy="0"/>
          </a:xfrm>
          <a:prstGeom prst="straightConnector1">
            <a:avLst/>
          </a:prstGeom>
          <a:noFill/>
          <a:ln cap="flat" cmpd="sng" w="28575">
            <a:solidFill>
              <a:schemeClr val="dk2"/>
            </a:solidFill>
            <a:prstDash val="solid"/>
            <a:round/>
            <a:headEnd len="sm" w="sm" type="none"/>
            <a:tailEnd len="med" w="med" type="triangle"/>
          </a:ln>
        </p:spPr>
      </p:cxnSp>
      <p:cxnSp>
        <p:nvCxnSpPr>
          <p:cNvPr id="97" name="Google Shape;97;p4"/>
          <p:cNvCxnSpPr>
            <a:stCxn id="83" idx="1"/>
            <a:endCxn id="90" idx="3"/>
          </p:cNvCxnSpPr>
          <p:nvPr/>
        </p:nvCxnSpPr>
        <p:spPr>
          <a:xfrm flipH="1">
            <a:off x="5955850" y="2860675"/>
            <a:ext cx="1275600" cy="1308300"/>
          </a:xfrm>
          <a:prstGeom prst="straightConnector1">
            <a:avLst/>
          </a:prstGeom>
          <a:noFill/>
          <a:ln cap="flat" cmpd="sng" w="28575">
            <a:solidFill>
              <a:schemeClr val="dk2"/>
            </a:solidFill>
            <a:prstDash val="solid"/>
            <a:round/>
            <a:headEnd len="sm" w="sm" type="none"/>
            <a:tailEnd len="med" w="med" type="triangle"/>
          </a:ln>
        </p:spPr>
      </p:cxnSp>
      <p:pic>
        <p:nvPicPr>
          <p:cNvPr id="98" name="Google Shape;98;p4"/>
          <p:cNvPicPr preferRelativeResize="0"/>
          <p:nvPr/>
        </p:nvPicPr>
        <p:blipFill rotWithShape="1">
          <a:blip r:embed="rId12">
            <a:alphaModFix/>
          </a:blip>
          <a:srcRect b="0" l="0" r="0" t="0"/>
          <a:stretch/>
        </p:blipFill>
        <p:spPr>
          <a:xfrm>
            <a:off x="2489800" y="2936650"/>
            <a:ext cx="228600" cy="228600"/>
          </a:xfrm>
          <a:prstGeom prst="rect">
            <a:avLst/>
          </a:prstGeom>
          <a:noFill/>
          <a:ln>
            <a:noFill/>
          </a:ln>
        </p:spPr>
      </p:pic>
      <p:pic>
        <p:nvPicPr>
          <p:cNvPr id="99" name="Google Shape;99;p4"/>
          <p:cNvPicPr preferRelativeResize="0"/>
          <p:nvPr/>
        </p:nvPicPr>
        <p:blipFill rotWithShape="1">
          <a:blip r:embed="rId12">
            <a:alphaModFix/>
          </a:blip>
          <a:srcRect b="0" l="0" r="0" t="0"/>
          <a:stretch/>
        </p:blipFill>
        <p:spPr>
          <a:xfrm>
            <a:off x="2489800" y="1946275"/>
            <a:ext cx="228600" cy="228600"/>
          </a:xfrm>
          <a:prstGeom prst="rect">
            <a:avLst/>
          </a:prstGeom>
          <a:noFill/>
          <a:ln>
            <a:noFill/>
          </a:ln>
        </p:spPr>
      </p:pic>
      <p:pic>
        <p:nvPicPr>
          <p:cNvPr id="100" name="Google Shape;100;p4"/>
          <p:cNvPicPr preferRelativeResize="0"/>
          <p:nvPr/>
        </p:nvPicPr>
        <p:blipFill rotWithShape="1">
          <a:blip r:embed="rId13">
            <a:alphaModFix/>
          </a:blip>
          <a:srcRect b="0" l="0" r="0" t="0"/>
          <a:stretch/>
        </p:blipFill>
        <p:spPr>
          <a:xfrm>
            <a:off x="6614613" y="1946275"/>
            <a:ext cx="228600" cy="228600"/>
          </a:xfrm>
          <a:prstGeom prst="rect">
            <a:avLst/>
          </a:prstGeom>
          <a:noFill/>
          <a:ln>
            <a:noFill/>
          </a:ln>
        </p:spPr>
      </p:pic>
      <p:pic>
        <p:nvPicPr>
          <p:cNvPr id="101" name="Google Shape;101;p4"/>
          <p:cNvPicPr preferRelativeResize="0"/>
          <p:nvPr/>
        </p:nvPicPr>
        <p:blipFill rotWithShape="1">
          <a:blip r:embed="rId13">
            <a:alphaModFix/>
          </a:blip>
          <a:srcRect b="0" l="0" r="0" t="0"/>
          <a:stretch/>
        </p:blipFill>
        <p:spPr>
          <a:xfrm>
            <a:off x="6614613" y="2936650"/>
            <a:ext cx="228600" cy="228600"/>
          </a:xfrm>
          <a:prstGeom prst="rect">
            <a:avLst/>
          </a:prstGeom>
          <a:noFill/>
          <a:ln>
            <a:noFill/>
          </a:ln>
        </p:spPr>
      </p:pic>
      <p:pic>
        <p:nvPicPr>
          <p:cNvPr id="102" name="Google Shape;102;p4"/>
          <p:cNvPicPr preferRelativeResize="0"/>
          <p:nvPr/>
        </p:nvPicPr>
        <p:blipFill rotWithShape="1">
          <a:blip r:embed="rId13">
            <a:alphaModFix/>
          </a:blip>
          <a:srcRect b="0" l="0" r="0" t="0"/>
          <a:stretch/>
        </p:blipFill>
        <p:spPr>
          <a:xfrm>
            <a:off x="6614613" y="3832375"/>
            <a:ext cx="228600" cy="228600"/>
          </a:xfrm>
          <a:prstGeom prst="rect">
            <a:avLst/>
          </a:prstGeom>
          <a:noFill/>
          <a:ln>
            <a:noFill/>
          </a:ln>
        </p:spPr>
      </p:pic>
      <p:pic>
        <p:nvPicPr>
          <p:cNvPr id="103" name="Google Shape;103;p4"/>
          <p:cNvPicPr preferRelativeResize="0"/>
          <p:nvPr/>
        </p:nvPicPr>
        <p:blipFill rotWithShape="1">
          <a:blip r:embed="rId14">
            <a:alphaModFix/>
          </a:blip>
          <a:srcRect b="0" l="0" r="0" t="0"/>
          <a:stretch/>
        </p:blipFill>
        <p:spPr>
          <a:xfrm>
            <a:off x="8031550" y="1660525"/>
            <a:ext cx="800100" cy="80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Traditional Identity Management</a:t>
            </a:r>
            <a:endParaRPr/>
          </a:p>
        </p:txBody>
      </p:sp>
      <p:pic>
        <p:nvPicPr>
          <p:cNvPr id="109" name="Google Shape;109;p5"/>
          <p:cNvPicPr preferRelativeResize="0"/>
          <p:nvPr/>
        </p:nvPicPr>
        <p:blipFill rotWithShape="1">
          <a:blip r:embed="rId3">
            <a:alphaModFix/>
          </a:blip>
          <a:srcRect b="0" l="0" r="0" t="0"/>
          <a:stretch/>
        </p:blipFill>
        <p:spPr>
          <a:xfrm>
            <a:off x="4171950" y="1152475"/>
            <a:ext cx="800100" cy="800100"/>
          </a:xfrm>
          <a:prstGeom prst="rect">
            <a:avLst/>
          </a:prstGeom>
          <a:noFill/>
          <a:ln>
            <a:noFill/>
          </a:ln>
        </p:spPr>
      </p:pic>
      <p:pic>
        <p:nvPicPr>
          <p:cNvPr id="110" name="Google Shape;110;p5"/>
          <p:cNvPicPr preferRelativeResize="0"/>
          <p:nvPr/>
        </p:nvPicPr>
        <p:blipFill rotWithShape="1">
          <a:blip r:embed="rId4">
            <a:alphaModFix/>
          </a:blip>
          <a:srcRect b="0" l="0" r="0" t="0"/>
          <a:stretch/>
        </p:blipFill>
        <p:spPr>
          <a:xfrm>
            <a:off x="4171950" y="2460625"/>
            <a:ext cx="800100" cy="800100"/>
          </a:xfrm>
          <a:prstGeom prst="rect">
            <a:avLst/>
          </a:prstGeom>
          <a:noFill/>
          <a:ln>
            <a:noFill/>
          </a:ln>
        </p:spPr>
      </p:pic>
      <p:pic>
        <p:nvPicPr>
          <p:cNvPr id="111" name="Google Shape;111;p5"/>
          <p:cNvPicPr preferRelativeResize="0"/>
          <p:nvPr/>
        </p:nvPicPr>
        <p:blipFill rotWithShape="1">
          <a:blip r:embed="rId5">
            <a:alphaModFix/>
          </a:blip>
          <a:srcRect b="0" l="0" r="0" t="0"/>
          <a:stretch/>
        </p:blipFill>
        <p:spPr>
          <a:xfrm>
            <a:off x="1785075" y="1660525"/>
            <a:ext cx="800100" cy="800100"/>
          </a:xfrm>
          <a:prstGeom prst="rect">
            <a:avLst/>
          </a:prstGeom>
          <a:noFill/>
          <a:ln>
            <a:noFill/>
          </a:ln>
        </p:spPr>
      </p:pic>
      <p:pic>
        <p:nvPicPr>
          <p:cNvPr id="112" name="Google Shape;112;p5"/>
          <p:cNvPicPr preferRelativeResize="0"/>
          <p:nvPr/>
        </p:nvPicPr>
        <p:blipFill rotWithShape="1">
          <a:blip r:embed="rId6">
            <a:alphaModFix/>
          </a:blip>
          <a:srcRect b="0" l="0" r="0" t="0"/>
          <a:stretch/>
        </p:blipFill>
        <p:spPr>
          <a:xfrm>
            <a:off x="6757850" y="1660525"/>
            <a:ext cx="800100" cy="800100"/>
          </a:xfrm>
          <a:prstGeom prst="rect">
            <a:avLst/>
          </a:prstGeom>
          <a:noFill/>
          <a:ln>
            <a:noFill/>
          </a:ln>
        </p:spPr>
      </p:pic>
      <p:pic>
        <p:nvPicPr>
          <p:cNvPr id="113" name="Google Shape;113;p5"/>
          <p:cNvPicPr preferRelativeResize="0"/>
          <p:nvPr/>
        </p:nvPicPr>
        <p:blipFill rotWithShape="1">
          <a:blip r:embed="rId7">
            <a:alphaModFix/>
          </a:blip>
          <a:srcRect b="0" l="0" r="0" t="0"/>
          <a:stretch/>
        </p:blipFill>
        <p:spPr>
          <a:xfrm>
            <a:off x="1785075" y="3424450"/>
            <a:ext cx="800100" cy="800100"/>
          </a:xfrm>
          <a:prstGeom prst="rect">
            <a:avLst/>
          </a:prstGeom>
          <a:noFill/>
          <a:ln>
            <a:noFill/>
          </a:ln>
        </p:spPr>
      </p:pic>
      <p:pic>
        <p:nvPicPr>
          <p:cNvPr id="114" name="Google Shape;114;p5"/>
          <p:cNvPicPr preferRelativeResize="0"/>
          <p:nvPr/>
        </p:nvPicPr>
        <p:blipFill rotWithShape="1">
          <a:blip r:embed="rId8">
            <a:alphaModFix/>
          </a:blip>
          <a:srcRect b="0" l="0" r="0" t="0"/>
          <a:stretch/>
        </p:blipFill>
        <p:spPr>
          <a:xfrm>
            <a:off x="6757850" y="3424450"/>
            <a:ext cx="800100" cy="800100"/>
          </a:xfrm>
          <a:prstGeom prst="rect">
            <a:avLst/>
          </a:prstGeom>
          <a:noFill/>
          <a:ln>
            <a:noFill/>
          </a:ln>
        </p:spPr>
      </p:pic>
      <p:cxnSp>
        <p:nvCxnSpPr>
          <p:cNvPr id="115" name="Google Shape;115;p5"/>
          <p:cNvCxnSpPr>
            <a:stCxn id="111" idx="3"/>
            <a:endCxn id="110" idx="1"/>
          </p:cNvCxnSpPr>
          <p:nvPr/>
        </p:nvCxnSpPr>
        <p:spPr>
          <a:xfrm>
            <a:off x="2585175" y="2060575"/>
            <a:ext cx="1586700" cy="800100"/>
          </a:xfrm>
          <a:prstGeom prst="straightConnector1">
            <a:avLst/>
          </a:prstGeom>
          <a:noFill/>
          <a:ln cap="flat" cmpd="sng" w="28575">
            <a:solidFill>
              <a:schemeClr val="dk2"/>
            </a:solidFill>
            <a:prstDash val="solid"/>
            <a:round/>
            <a:headEnd len="sm" w="sm" type="none"/>
            <a:tailEnd len="med" w="med" type="triangle"/>
          </a:ln>
        </p:spPr>
      </p:cxnSp>
      <p:cxnSp>
        <p:nvCxnSpPr>
          <p:cNvPr id="116" name="Google Shape;116;p5"/>
          <p:cNvCxnSpPr>
            <a:stCxn id="113" idx="3"/>
            <a:endCxn id="110" idx="1"/>
          </p:cNvCxnSpPr>
          <p:nvPr/>
        </p:nvCxnSpPr>
        <p:spPr>
          <a:xfrm flipH="1" rot="10800000">
            <a:off x="2585175" y="2860600"/>
            <a:ext cx="1586700" cy="963900"/>
          </a:xfrm>
          <a:prstGeom prst="straightConnector1">
            <a:avLst/>
          </a:prstGeom>
          <a:noFill/>
          <a:ln cap="flat" cmpd="sng" w="28575">
            <a:solidFill>
              <a:schemeClr val="dk2"/>
            </a:solidFill>
            <a:prstDash val="solid"/>
            <a:round/>
            <a:headEnd len="sm" w="sm" type="none"/>
            <a:tailEnd len="med" w="med" type="triangle"/>
          </a:ln>
        </p:spPr>
      </p:cxnSp>
      <p:cxnSp>
        <p:nvCxnSpPr>
          <p:cNvPr id="117" name="Google Shape;117;p5"/>
          <p:cNvCxnSpPr>
            <a:stCxn id="112" idx="1"/>
            <a:endCxn id="110" idx="3"/>
          </p:cNvCxnSpPr>
          <p:nvPr/>
        </p:nvCxnSpPr>
        <p:spPr>
          <a:xfrm flipH="1">
            <a:off x="4971950" y="2060575"/>
            <a:ext cx="1785900" cy="800100"/>
          </a:xfrm>
          <a:prstGeom prst="straightConnector1">
            <a:avLst/>
          </a:prstGeom>
          <a:noFill/>
          <a:ln cap="flat" cmpd="sng" w="28575">
            <a:solidFill>
              <a:schemeClr val="dk2"/>
            </a:solidFill>
            <a:prstDash val="solid"/>
            <a:round/>
            <a:headEnd len="sm" w="sm" type="none"/>
            <a:tailEnd len="med" w="med" type="triangle"/>
          </a:ln>
        </p:spPr>
      </p:cxnSp>
      <p:cxnSp>
        <p:nvCxnSpPr>
          <p:cNvPr id="118" name="Google Shape;118;p5"/>
          <p:cNvCxnSpPr>
            <a:stCxn id="114" idx="1"/>
          </p:cNvCxnSpPr>
          <p:nvPr/>
        </p:nvCxnSpPr>
        <p:spPr>
          <a:xfrm rot="10800000">
            <a:off x="4972250" y="2860600"/>
            <a:ext cx="1785600" cy="963900"/>
          </a:xfrm>
          <a:prstGeom prst="straightConnector1">
            <a:avLst/>
          </a:prstGeom>
          <a:noFill/>
          <a:ln cap="flat" cmpd="sng" w="28575">
            <a:solidFill>
              <a:schemeClr val="dk2"/>
            </a:solidFill>
            <a:prstDash val="solid"/>
            <a:round/>
            <a:headEnd len="sm" w="sm" type="none"/>
            <a:tailEnd len="med" w="med" type="triangle"/>
          </a:ln>
        </p:spPr>
      </p:cxnSp>
      <p:pic>
        <p:nvPicPr>
          <p:cNvPr id="119" name="Google Shape;119;p5"/>
          <p:cNvPicPr preferRelativeResize="0"/>
          <p:nvPr/>
        </p:nvPicPr>
        <p:blipFill rotWithShape="1">
          <a:blip r:embed="rId9">
            <a:alphaModFix/>
          </a:blip>
          <a:srcRect b="0" l="0" r="0" t="0"/>
          <a:stretch/>
        </p:blipFill>
        <p:spPr>
          <a:xfrm>
            <a:off x="3355025" y="2155750"/>
            <a:ext cx="228600" cy="228600"/>
          </a:xfrm>
          <a:prstGeom prst="rect">
            <a:avLst/>
          </a:prstGeom>
          <a:noFill/>
          <a:ln>
            <a:noFill/>
          </a:ln>
        </p:spPr>
      </p:pic>
      <p:pic>
        <p:nvPicPr>
          <p:cNvPr id="120" name="Google Shape;120;p5"/>
          <p:cNvPicPr preferRelativeResize="0"/>
          <p:nvPr/>
        </p:nvPicPr>
        <p:blipFill rotWithShape="1">
          <a:blip r:embed="rId9">
            <a:alphaModFix/>
          </a:blip>
          <a:srcRect b="0" l="0" r="0" t="0"/>
          <a:stretch/>
        </p:blipFill>
        <p:spPr>
          <a:xfrm>
            <a:off x="3355025" y="3424450"/>
            <a:ext cx="228600" cy="228600"/>
          </a:xfrm>
          <a:prstGeom prst="rect">
            <a:avLst/>
          </a:prstGeom>
          <a:noFill/>
          <a:ln>
            <a:noFill/>
          </a:ln>
        </p:spPr>
      </p:pic>
      <p:pic>
        <p:nvPicPr>
          <p:cNvPr id="121" name="Google Shape;121;p5"/>
          <p:cNvPicPr preferRelativeResize="0"/>
          <p:nvPr/>
        </p:nvPicPr>
        <p:blipFill rotWithShape="1">
          <a:blip r:embed="rId9">
            <a:alphaModFix/>
          </a:blip>
          <a:srcRect b="0" l="0" r="0" t="0"/>
          <a:stretch/>
        </p:blipFill>
        <p:spPr>
          <a:xfrm>
            <a:off x="5750600" y="3424450"/>
            <a:ext cx="228600" cy="228600"/>
          </a:xfrm>
          <a:prstGeom prst="rect">
            <a:avLst/>
          </a:prstGeom>
          <a:noFill/>
          <a:ln>
            <a:noFill/>
          </a:ln>
        </p:spPr>
      </p:pic>
      <p:pic>
        <p:nvPicPr>
          <p:cNvPr id="122" name="Google Shape;122;p5"/>
          <p:cNvPicPr preferRelativeResize="0"/>
          <p:nvPr/>
        </p:nvPicPr>
        <p:blipFill rotWithShape="1">
          <a:blip r:embed="rId9">
            <a:alphaModFix/>
          </a:blip>
          <a:srcRect b="0" l="0" r="0" t="0"/>
          <a:stretch/>
        </p:blipFill>
        <p:spPr>
          <a:xfrm>
            <a:off x="5674575" y="2155750"/>
            <a:ext cx="228600" cy="228600"/>
          </a:xfrm>
          <a:prstGeom prst="rect">
            <a:avLst/>
          </a:prstGeom>
          <a:noFill/>
          <a:ln>
            <a:noFill/>
          </a:ln>
        </p:spPr>
      </p:pic>
      <p:cxnSp>
        <p:nvCxnSpPr>
          <p:cNvPr id="123" name="Google Shape;123;p5"/>
          <p:cNvCxnSpPr>
            <a:stCxn id="109" idx="3"/>
            <a:endCxn id="122" idx="0"/>
          </p:cNvCxnSpPr>
          <p:nvPr/>
        </p:nvCxnSpPr>
        <p:spPr>
          <a:xfrm>
            <a:off x="4972050" y="1552525"/>
            <a:ext cx="816900" cy="603300"/>
          </a:xfrm>
          <a:prstGeom prst="straightConnector1">
            <a:avLst/>
          </a:prstGeom>
          <a:noFill/>
          <a:ln cap="flat" cmpd="sng" w="28575">
            <a:solidFill>
              <a:schemeClr val="dk2"/>
            </a:solidFill>
            <a:prstDash val="dot"/>
            <a:round/>
            <a:headEnd len="sm" w="sm" type="none"/>
            <a:tailEnd len="med" w="med" type="triangle"/>
          </a:ln>
        </p:spPr>
      </p:cxnSp>
      <p:cxnSp>
        <p:nvCxnSpPr>
          <p:cNvPr id="124" name="Google Shape;124;p5"/>
          <p:cNvCxnSpPr>
            <a:stCxn id="109" idx="2"/>
            <a:endCxn id="121" idx="0"/>
          </p:cNvCxnSpPr>
          <p:nvPr/>
        </p:nvCxnSpPr>
        <p:spPr>
          <a:xfrm>
            <a:off x="4572000" y="1952575"/>
            <a:ext cx="1293000" cy="1471800"/>
          </a:xfrm>
          <a:prstGeom prst="straightConnector1">
            <a:avLst/>
          </a:prstGeom>
          <a:noFill/>
          <a:ln cap="flat" cmpd="sng" w="28575">
            <a:solidFill>
              <a:schemeClr val="dk2"/>
            </a:solidFill>
            <a:prstDash val="dot"/>
            <a:round/>
            <a:headEnd len="sm" w="sm" type="none"/>
            <a:tailEnd len="med" w="med" type="triangle"/>
          </a:ln>
        </p:spPr>
      </p:cxnSp>
      <p:cxnSp>
        <p:nvCxnSpPr>
          <p:cNvPr id="125" name="Google Shape;125;p5"/>
          <p:cNvCxnSpPr>
            <a:stCxn id="109" idx="2"/>
            <a:endCxn id="120" idx="3"/>
          </p:cNvCxnSpPr>
          <p:nvPr/>
        </p:nvCxnSpPr>
        <p:spPr>
          <a:xfrm flipH="1">
            <a:off x="3583500" y="1952575"/>
            <a:ext cx="988500" cy="1586100"/>
          </a:xfrm>
          <a:prstGeom prst="straightConnector1">
            <a:avLst/>
          </a:prstGeom>
          <a:noFill/>
          <a:ln cap="flat" cmpd="sng" w="28575">
            <a:solidFill>
              <a:schemeClr val="dk2"/>
            </a:solidFill>
            <a:prstDash val="dot"/>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Traditional Identity Management</a:t>
            </a:r>
            <a:endParaRPr/>
          </a:p>
          <a:p>
            <a:pPr indent="0" lvl="0" marL="0" rtl="0" algn="ctr">
              <a:lnSpc>
                <a:spcPct val="100000"/>
              </a:lnSpc>
              <a:spcBef>
                <a:spcPts val="0"/>
              </a:spcBef>
              <a:spcAft>
                <a:spcPts val="0"/>
              </a:spcAft>
              <a:buSzPts val="2800"/>
              <a:buNone/>
            </a:pPr>
            <a:r>
              <a:t/>
            </a:r>
            <a:endParaRPr/>
          </a:p>
        </p:txBody>
      </p:sp>
      <p:pic>
        <p:nvPicPr>
          <p:cNvPr id="131" name="Google Shape;131;p6"/>
          <p:cNvPicPr preferRelativeResize="0"/>
          <p:nvPr/>
        </p:nvPicPr>
        <p:blipFill rotWithShape="1">
          <a:blip r:embed="rId3">
            <a:alphaModFix/>
          </a:blip>
          <a:srcRect b="0" l="0" r="0" t="0"/>
          <a:stretch/>
        </p:blipFill>
        <p:spPr>
          <a:xfrm>
            <a:off x="3857625" y="1857375"/>
            <a:ext cx="1428750" cy="1428750"/>
          </a:xfrm>
          <a:prstGeom prst="rect">
            <a:avLst/>
          </a:prstGeom>
          <a:noFill/>
          <a:ln>
            <a:noFill/>
          </a:ln>
        </p:spPr>
      </p:pic>
      <p:pic>
        <p:nvPicPr>
          <p:cNvPr id="132" name="Google Shape;132;p6"/>
          <p:cNvPicPr preferRelativeResize="0"/>
          <p:nvPr/>
        </p:nvPicPr>
        <p:blipFill rotWithShape="1">
          <a:blip r:embed="rId4">
            <a:alphaModFix/>
          </a:blip>
          <a:srcRect b="0" l="0" r="0" t="0"/>
          <a:stretch/>
        </p:blipFill>
        <p:spPr>
          <a:xfrm>
            <a:off x="5212875" y="1781175"/>
            <a:ext cx="228600" cy="228600"/>
          </a:xfrm>
          <a:prstGeom prst="rect">
            <a:avLst/>
          </a:prstGeom>
          <a:noFill/>
          <a:ln>
            <a:noFill/>
          </a:ln>
        </p:spPr>
      </p:pic>
      <p:pic>
        <p:nvPicPr>
          <p:cNvPr id="133" name="Google Shape;133;p6"/>
          <p:cNvPicPr preferRelativeResize="0"/>
          <p:nvPr/>
        </p:nvPicPr>
        <p:blipFill rotWithShape="1">
          <a:blip r:embed="rId5">
            <a:alphaModFix/>
          </a:blip>
          <a:srcRect b="0" l="0" r="0" t="0"/>
          <a:stretch/>
        </p:blipFill>
        <p:spPr>
          <a:xfrm>
            <a:off x="5630000" y="2823350"/>
            <a:ext cx="381000" cy="381000"/>
          </a:xfrm>
          <a:prstGeom prst="rect">
            <a:avLst/>
          </a:prstGeom>
          <a:noFill/>
          <a:ln>
            <a:noFill/>
          </a:ln>
        </p:spPr>
      </p:pic>
      <p:pic>
        <p:nvPicPr>
          <p:cNvPr id="134" name="Google Shape;134;p6"/>
          <p:cNvPicPr preferRelativeResize="0"/>
          <p:nvPr/>
        </p:nvPicPr>
        <p:blipFill rotWithShape="1">
          <a:blip r:embed="rId6">
            <a:alphaModFix/>
          </a:blip>
          <a:srcRect b="0" l="0" r="0" t="0"/>
          <a:stretch/>
        </p:blipFill>
        <p:spPr>
          <a:xfrm>
            <a:off x="5428125" y="2231350"/>
            <a:ext cx="381000" cy="381000"/>
          </a:xfrm>
          <a:prstGeom prst="rect">
            <a:avLst/>
          </a:prstGeom>
          <a:noFill/>
          <a:ln>
            <a:noFill/>
          </a:ln>
        </p:spPr>
      </p:pic>
      <p:pic>
        <p:nvPicPr>
          <p:cNvPr id="135" name="Google Shape;135;p6"/>
          <p:cNvPicPr preferRelativeResize="0"/>
          <p:nvPr/>
        </p:nvPicPr>
        <p:blipFill rotWithShape="1">
          <a:blip r:embed="rId7">
            <a:alphaModFix/>
          </a:blip>
          <a:srcRect b="0" l="0" r="0" t="0"/>
          <a:stretch/>
        </p:blipFill>
        <p:spPr>
          <a:xfrm>
            <a:off x="3404725" y="1781175"/>
            <a:ext cx="381000" cy="381000"/>
          </a:xfrm>
          <a:prstGeom prst="rect">
            <a:avLst/>
          </a:prstGeom>
          <a:noFill/>
          <a:ln>
            <a:noFill/>
          </a:ln>
        </p:spPr>
      </p:pic>
      <p:pic>
        <p:nvPicPr>
          <p:cNvPr id="136" name="Google Shape;136;p6"/>
          <p:cNvPicPr preferRelativeResize="0"/>
          <p:nvPr/>
        </p:nvPicPr>
        <p:blipFill rotWithShape="1">
          <a:blip r:embed="rId8">
            <a:alphaModFix/>
          </a:blip>
          <a:srcRect b="0" l="0" r="0" t="0"/>
          <a:stretch/>
        </p:blipFill>
        <p:spPr>
          <a:xfrm>
            <a:off x="3023725" y="2381250"/>
            <a:ext cx="381000" cy="381000"/>
          </a:xfrm>
          <a:prstGeom prst="rect">
            <a:avLst/>
          </a:prstGeom>
          <a:noFill/>
          <a:ln>
            <a:noFill/>
          </a:ln>
        </p:spPr>
      </p:pic>
      <p:pic>
        <p:nvPicPr>
          <p:cNvPr id="137" name="Google Shape;137;p6"/>
          <p:cNvPicPr preferRelativeResize="0"/>
          <p:nvPr/>
        </p:nvPicPr>
        <p:blipFill rotWithShape="1">
          <a:blip r:embed="rId9">
            <a:alphaModFix/>
          </a:blip>
          <a:srcRect b="0" l="0" r="0" t="0"/>
          <a:stretch/>
        </p:blipFill>
        <p:spPr>
          <a:xfrm>
            <a:off x="3133000" y="3105700"/>
            <a:ext cx="381000" cy="381000"/>
          </a:xfrm>
          <a:prstGeom prst="rect">
            <a:avLst/>
          </a:prstGeom>
          <a:noFill/>
          <a:ln>
            <a:noFill/>
          </a:ln>
        </p:spPr>
      </p:pic>
      <p:pic>
        <p:nvPicPr>
          <p:cNvPr id="138" name="Google Shape;138;p6"/>
          <p:cNvPicPr preferRelativeResize="0"/>
          <p:nvPr/>
        </p:nvPicPr>
        <p:blipFill rotWithShape="1">
          <a:blip r:embed="rId10">
            <a:alphaModFix/>
          </a:blip>
          <a:srcRect b="0" l="0" r="0" t="0"/>
          <a:stretch/>
        </p:blipFill>
        <p:spPr>
          <a:xfrm>
            <a:off x="5136675" y="3486700"/>
            <a:ext cx="381000" cy="381000"/>
          </a:xfrm>
          <a:prstGeom prst="rect">
            <a:avLst/>
          </a:prstGeom>
          <a:noFill/>
          <a:ln>
            <a:noFill/>
          </a:ln>
        </p:spPr>
      </p:pic>
      <p:pic>
        <p:nvPicPr>
          <p:cNvPr id="139" name="Google Shape;139;p6"/>
          <p:cNvPicPr preferRelativeResize="0"/>
          <p:nvPr/>
        </p:nvPicPr>
        <p:blipFill rotWithShape="1">
          <a:blip r:embed="rId11">
            <a:alphaModFix/>
          </a:blip>
          <a:srcRect b="0" l="0" r="0" t="0"/>
          <a:stretch/>
        </p:blipFill>
        <p:spPr>
          <a:xfrm>
            <a:off x="3857625" y="3486700"/>
            <a:ext cx="381000" cy="38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Traditional Identity Management</a:t>
            </a:r>
            <a:endParaRPr/>
          </a:p>
          <a:p>
            <a:pPr indent="0" lvl="0" marL="0" rtl="0" algn="ctr">
              <a:lnSpc>
                <a:spcPct val="100000"/>
              </a:lnSpc>
              <a:spcBef>
                <a:spcPts val="0"/>
              </a:spcBef>
              <a:spcAft>
                <a:spcPts val="0"/>
              </a:spcAft>
              <a:buSzPts val="2800"/>
              <a:buNone/>
            </a:pPr>
            <a:r>
              <a:t/>
            </a:r>
            <a:endParaRPr/>
          </a:p>
        </p:txBody>
      </p:sp>
      <p:sp>
        <p:nvSpPr>
          <p:cNvPr id="145" name="Google Shape;145;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Each organization must provision identity</a:t>
            </a:r>
            <a:endParaRPr/>
          </a:p>
          <a:p>
            <a:pPr indent="-381000" lvl="1" marL="914400" rtl="0" algn="l">
              <a:lnSpc>
                <a:spcPct val="115000"/>
              </a:lnSpc>
              <a:spcBef>
                <a:spcPts val="0"/>
              </a:spcBef>
              <a:spcAft>
                <a:spcPts val="0"/>
              </a:spcAft>
              <a:buSzPts val="2400"/>
              <a:buChar char="○"/>
            </a:pPr>
            <a:r>
              <a:rPr lang="en"/>
              <a:t>High overhead for some organizations</a:t>
            </a:r>
            <a:endParaRPr/>
          </a:p>
          <a:p>
            <a:pPr indent="-381000" lvl="1" marL="914400" rtl="0" algn="l">
              <a:lnSpc>
                <a:spcPct val="115000"/>
              </a:lnSpc>
              <a:spcBef>
                <a:spcPts val="0"/>
              </a:spcBef>
              <a:spcAft>
                <a:spcPts val="0"/>
              </a:spcAft>
              <a:buSzPts val="2400"/>
              <a:buChar char="○"/>
            </a:pPr>
            <a:r>
              <a:rPr lang="en"/>
              <a:t>Research organizations for example may just want to provide services</a:t>
            </a:r>
            <a:endParaRPr/>
          </a:p>
          <a:p>
            <a:pPr indent="0" lvl="0" marL="0" marR="0" rtl="0" algn="l">
              <a:lnSpc>
                <a:spcPct val="115000"/>
              </a:lnSpc>
              <a:spcBef>
                <a:spcPts val="1600"/>
              </a:spcBef>
              <a:spcAft>
                <a:spcPts val="1600"/>
              </a:spcAft>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Traditional Identity Management</a:t>
            </a:r>
            <a:endParaRPr/>
          </a:p>
          <a:p>
            <a:pPr indent="0" lvl="0" marL="0" rtl="0" algn="ctr">
              <a:lnSpc>
                <a:spcPct val="100000"/>
              </a:lnSpc>
              <a:spcBef>
                <a:spcPts val="0"/>
              </a:spcBef>
              <a:spcAft>
                <a:spcPts val="0"/>
              </a:spcAft>
              <a:buSzPts val="2800"/>
              <a:buNone/>
            </a:pPr>
            <a:r>
              <a:t/>
            </a:r>
            <a:endParaRPr/>
          </a:p>
        </p:txBody>
      </p:sp>
      <p:sp>
        <p:nvSpPr>
          <p:cNvPr id="151" name="Google Shape;151;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Services only consume identity provisioned by service owner organization</a:t>
            </a:r>
            <a:endParaRPr/>
          </a:p>
          <a:p>
            <a:pPr indent="-381000" lvl="1" marL="914400" rtl="0" algn="l">
              <a:lnSpc>
                <a:spcPct val="115000"/>
              </a:lnSpc>
              <a:spcBef>
                <a:spcPts val="0"/>
              </a:spcBef>
              <a:spcAft>
                <a:spcPts val="0"/>
              </a:spcAft>
              <a:buSzPts val="2400"/>
              <a:buChar char="○"/>
            </a:pPr>
            <a:r>
              <a:rPr lang="en"/>
              <a:t>Allows services to make assumptions about user identities and credentials</a:t>
            </a:r>
            <a:endParaRPr/>
          </a:p>
          <a:p>
            <a:pPr indent="-381000" lvl="1" marL="914400" rtl="0" algn="l">
              <a:lnSpc>
                <a:spcPct val="115000"/>
              </a:lnSpc>
              <a:spcBef>
                <a:spcPts val="0"/>
              </a:spcBef>
              <a:spcAft>
                <a:spcPts val="0"/>
              </a:spcAft>
              <a:buSzPts val="2400"/>
              <a:buChar char="○"/>
            </a:pPr>
            <a:r>
              <a:rPr lang="en"/>
              <a:t>Assumptions become hardened into service over time</a:t>
            </a:r>
            <a:endParaRPr/>
          </a:p>
          <a:p>
            <a:pPr indent="-381000" lvl="1" marL="914400" rtl="0" algn="l">
              <a:lnSpc>
                <a:spcPct val="115000"/>
              </a:lnSpc>
              <a:spcBef>
                <a:spcPts val="0"/>
              </a:spcBef>
              <a:spcAft>
                <a:spcPts val="0"/>
              </a:spcAft>
              <a:buSzPts val="2400"/>
              <a:buChar char="○"/>
            </a:pPr>
            <a:r>
              <a:rPr lang="en"/>
              <a:t>Burdens service owner when external users need access</a:t>
            </a:r>
            <a:endParaRPr/>
          </a:p>
          <a:p>
            <a:pPr indent="0" lvl="0" marL="0" marR="0" rtl="0" algn="l">
              <a:lnSpc>
                <a:spcPct val="115000"/>
              </a:lnSpc>
              <a:spcBef>
                <a:spcPts val="1600"/>
              </a:spcBef>
              <a:spcAft>
                <a:spcPts val="1600"/>
              </a:spcAft>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Traditional Identity Management</a:t>
            </a:r>
            <a:endParaRPr/>
          </a:p>
          <a:p>
            <a:pPr indent="0" lvl="0" marL="0" rtl="0" algn="ctr">
              <a:lnSpc>
                <a:spcPct val="100000"/>
              </a:lnSpc>
              <a:spcBef>
                <a:spcPts val="0"/>
              </a:spcBef>
              <a:spcAft>
                <a:spcPts val="0"/>
              </a:spcAft>
              <a:buSzPts val="2800"/>
              <a:buNone/>
            </a:pPr>
            <a:r>
              <a:t/>
            </a:r>
            <a:endParaRPr/>
          </a:p>
        </p:txBody>
      </p:sp>
      <p:sp>
        <p:nvSpPr>
          <p:cNvPr id="157" name="Google Shape;15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Collaboration across organizations demands...</a:t>
            </a:r>
            <a:endParaRPr/>
          </a:p>
          <a:p>
            <a:pPr indent="-381000" lvl="1" marL="914400" rtl="0" algn="l">
              <a:lnSpc>
                <a:spcPct val="115000"/>
              </a:lnSpc>
              <a:spcBef>
                <a:spcPts val="0"/>
              </a:spcBef>
              <a:spcAft>
                <a:spcPts val="0"/>
              </a:spcAft>
              <a:buSzPts val="2400"/>
              <a:buChar char="○"/>
            </a:pPr>
            <a:r>
              <a:rPr lang="en"/>
              <a:t>Each organization provisions identities for non-members</a:t>
            </a:r>
            <a:endParaRPr/>
          </a:p>
          <a:p>
            <a:pPr indent="-381000" lvl="1" marL="914400" rtl="0" algn="l">
              <a:lnSpc>
                <a:spcPct val="115000"/>
              </a:lnSpc>
              <a:spcBef>
                <a:spcPts val="0"/>
              </a:spcBef>
              <a:spcAft>
                <a:spcPts val="0"/>
              </a:spcAft>
              <a:buSzPts val="2400"/>
              <a:buChar char="○"/>
            </a:pPr>
            <a:r>
              <a:rPr lang="en"/>
              <a:t>Users manage multiple identities, each with a single purpose</a:t>
            </a:r>
            <a:endParaRPr/>
          </a:p>
          <a:p>
            <a:pPr indent="-381000" lvl="2" marL="1371600" rtl="0" algn="l">
              <a:lnSpc>
                <a:spcPct val="115000"/>
              </a:lnSpc>
              <a:spcBef>
                <a:spcPts val="0"/>
              </a:spcBef>
              <a:spcAft>
                <a:spcPts val="0"/>
              </a:spcAft>
              <a:buSzPts val="2400"/>
              <a:buChar char="■"/>
            </a:pPr>
            <a:r>
              <a:rPr lang="en"/>
              <a:t>Often results in users using same login/password for multiple sites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