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6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91" r:id="rId11"/>
    <p:sldId id="292" r:id="rId12"/>
    <p:sldId id="285" r:id="rId13"/>
    <p:sldId id="265" r:id="rId14"/>
    <p:sldId id="287" r:id="rId15"/>
    <p:sldId id="290" r:id="rId16"/>
    <p:sldId id="257" r:id="rId17"/>
    <p:sldId id="258" r:id="rId18"/>
    <p:sldId id="259" r:id="rId19"/>
    <p:sldId id="260" r:id="rId20"/>
    <p:sldId id="263" r:id="rId21"/>
    <p:sldId id="264" r:id="rId22"/>
    <p:sldId id="262" r:id="rId23"/>
    <p:sldId id="261" r:id="rId24"/>
    <p:sldId id="266" r:id="rId25"/>
    <p:sldId id="267" r:id="rId26"/>
    <p:sldId id="268" r:id="rId27"/>
    <p:sldId id="272" r:id="rId28"/>
    <p:sldId id="269" r:id="rId29"/>
    <p:sldId id="270" r:id="rId30"/>
    <p:sldId id="271" r:id="rId31"/>
    <p:sldId id="274" r:id="rId32"/>
    <p:sldId id="275" r:id="rId33"/>
    <p:sldId id="288" r:id="rId34"/>
    <p:sldId id="289" r:id="rId3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os T. Nuwasiima" initials="AN" lastIdx="1" clrIdx="0">
    <p:extLst>
      <p:ext uri="{19B8F6BF-5375-455C-9EA6-DF929625EA0E}">
        <p15:presenceInfo xmlns:p15="http://schemas.microsoft.com/office/powerpoint/2012/main" userId="9a5e46c231d2434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75"/>
    <p:restoredTop sz="95701"/>
  </p:normalViewPr>
  <p:slideViewPr>
    <p:cSldViewPr snapToGrid="0" snapToObjects="1">
      <p:cViewPr varScale="1">
        <p:scale>
          <a:sx n="84" d="100"/>
          <a:sy n="84" d="100"/>
        </p:scale>
        <p:origin x="39" y="411"/>
      </p:cViewPr>
      <p:guideLst/>
    </p:cSldViewPr>
  </p:slideViewPr>
  <p:outlineViewPr>
    <p:cViewPr>
      <p:scale>
        <a:sx n="33" d="100"/>
        <a:sy n="33" d="100"/>
      </p:scale>
      <p:origin x="0" y="-38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https://refeds.org/" TargetMode="External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hyperlink" Target="https://refeds.org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51C327-A510-DC45-ADDB-145DCFC8E43C}" type="doc">
      <dgm:prSet loTypeId="urn:microsoft.com/office/officeart/2005/8/layout/vList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0CE57D-7FC4-6141-A9D7-4BFA82ECCA42}">
      <dgm:prSet phldrT="[Text]"/>
      <dgm:spPr/>
      <dgm:t>
        <a:bodyPr/>
        <a:lstStyle/>
        <a:p>
          <a:r>
            <a:rPr lang="en-US" dirty="0"/>
            <a:t>Students and Researchers</a:t>
          </a:r>
        </a:p>
      </dgm:t>
    </dgm:pt>
    <dgm:pt modelId="{5BF1DF03-80FA-614E-A55D-2A492B758545}" type="parTrans" cxnId="{0A40C685-BE8B-8646-8083-3B7642A593A4}">
      <dgm:prSet/>
      <dgm:spPr/>
      <dgm:t>
        <a:bodyPr/>
        <a:lstStyle/>
        <a:p>
          <a:endParaRPr lang="en-US"/>
        </a:p>
      </dgm:t>
    </dgm:pt>
    <dgm:pt modelId="{18FEAD8E-340C-E74D-B779-FA2500541E7D}" type="sibTrans" cxnId="{0A40C685-BE8B-8646-8083-3B7642A593A4}">
      <dgm:prSet/>
      <dgm:spPr/>
      <dgm:t>
        <a:bodyPr/>
        <a:lstStyle/>
        <a:p>
          <a:endParaRPr lang="en-US"/>
        </a:p>
      </dgm:t>
    </dgm:pt>
    <dgm:pt modelId="{7A909AD3-CBF6-404B-9821-FA4A4DD5201D}">
      <dgm:prSet phldrT="[Text]"/>
      <dgm:spPr/>
      <dgm:t>
        <a:bodyPr/>
        <a:lstStyle/>
        <a:p>
          <a:r>
            <a:rPr lang="en-US" dirty="0"/>
            <a:t>More collaboration opportunities</a:t>
          </a:r>
        </a:p>
      </dgm:t>
    </dgm:pt>
    <dgm:pt modelId="{BA1A9DE7-A67B-954C-B6B2-7CB20098D353}" type="parTrans" cxnId="{9CF8432D-DCAF-1B48-B6F6-5EE8AF51067B}">
      <dgm:prSet/>
      <dgm:spPr/>
      <dgm:t>
        <a:bodyPr/>
        <a:lstStyle/>
        <a:p>
          <a:endParaRPr lang="en-US"/>
        </a:p>
      </dgm:t>
    </dgm:pt>
    <dgm:pt modelId="{52BF2A6D-C6A3-894E-BB91-EB64320515B7}" type="sibTrans" cxnId="{9CF8432D-DCAF-1B48-B6F6-5EE8AF51067B}">
      <dgm:prSet/>
      <dgm:spPr/>
      <dgm:t>
        <a:bodyPr/>
        <a:lstStyle/>
        <a:p>
          <a:endParaRPr lang="en-US"/>
        </a:p>
      </dgm:t>
    </dgm:pt>
    <dgm:pt modelId="{A0C72436-7927-CC4F-9421-693E4F8E7FA8}">
      <dgm:prSet phldrT="[Text]"/>
      <dgm:spPr/>
      <dgm:t>
        <a:bodyPr/>
        <a:lstStyle/>
        <a:p>
          <a:r>
            <a:rPr lang="en-US" dirty="0"/>
            <a:t>Potential access to more resources and data</a:t>
          </a:r>
        </a:p>
      </dgm:t>
    </dgm:pt>
    <dgm:pt modelId="{F63E4084-52BE-2749-8A22-F14C676F154B}" type="parTrans" cxnId="{41B66849-F634-3746-88CB-5F5E515D0A38}">
      <dgm:prSet/>
      <dgm:spPr/>
      <dgm:t>
        <a:bodyPr/>
        <a:lstStyle/>
        <a:p>
          <a:endParaRPr lang="en-US"/>
        </a:p>
      </dgm:t>
    </dgm:pt>
    <dgm:pt modelId="{B5BAF7B4-E79B-8C48-950A-BD55A15B192A}" type="sibTrans" cxnId="{41B66849-F634-3746-88CB-5F5E515D0A38}">
      <dgm:prSet/>
      <dgm:spPr/>
      <dgm:t>
        <a:bodyPr/>
        <a:lstStyle/>
        <a:p>
          <a:endParaRPr lang="en-US"/>
        </a:p>
      </dgm:t>
    </dgm:pt>
    <dgm:pt modelId="{858E0819-4548-E743-8662-EC5892562A4C}">
      <dgm:prSet phldrT="[Text]"/>
      <dgm:spPr/>
      <dgm:t>
        <a:bodyPr/>
        <a:lstStyle/>
        <a:p>
          <a:r>
            <a:rPr lang="en-US" dirty="0"/>
            <a:t>The Research Community</a:t>
          </a:r>
        </a:p>
      </dgm:t>
    </dgm:pt>
    <dgm:pt modelId="{90C794C8-E8AA-B745-B6D5-CC63FED5B73B}" type="parTrans" cxnId="{86991A77-7FF3-4C4A-B3B3-6F53CB2A71FA}">
      <dgm:prSet/>
      <dgm:spPr/>
      <dgm:t>
        <a:bodyPr/>
        <a:lstStyle/>
        <a:p>
          <a:endParaRPr lang="en-US"/>
        </a:p>
      </dgm:t>
    </dgm:pt>
    <dgm:pt modelId="{BF3BF74F-BA01-014B-A779-38B99EA3F0D8}" type="sibTrans" cxnId="{86991A77-7FF3-4C4A-B3B3-6F53CB2A71FA}">
      <dgm:prSet/>
      <dgm:spPr/>
      <dgm:t>
        <a:bodyPr/>
        <a:lstStyle/>
        <a:p>
          <a:endParaRPr lang="en-US"/>
        </a:p>
      </dgm:t>
    </dgm:pt>
    <dgm:pt modelId="{8342ED0E-9370-A143-949C-090F38CCD7A9}">
      <dgm:prSet phldrT="[Text]"/>
      <dgm:spPr/>
      <dgm:t>
        <a:bodyPr/>
        <a:lstStyle/>
        <a:p>
          <a:r>
            <a:rPr lang="en-GB" noProof="0" dirty="0"/>
            <a:t>More efficient utilisation of resources</a:t>
          </a:r>
        </a:p>
      </dgm:t>
    </dgm:pt>
    <dgm:pt modelId="{71C12A5A-295A-AC48-84D1-B48F5F27FB7D}" type="parTrans" cxnId="{71578074-2527-0441-BB9E-19060D1FB4BB}">
      <dgm:prSet/>
      <dgm:spPr/>
      <dgm:t>
        <a:bodyPr/>
        <a:lstStyle/>
        <a:p>
          <a:endParaRPr lang="en-US"/>
        </a:p>
      </dgm:t>
    </dgm:pt>
    <dgm:pt modelId="{1A6BCA50-C4DF-B840-BF8D-F57DC8A6A288}" type="sibTrans" cxnId="{71578074-2527-0441-BB9E-19060D1FB4BB}">
      <dgm:prSet/>
      <dgm:spPr/>
      <dgm:t>
        <a:bodyPr/>
        <a:lstStyle/>
        <a:p>
          <a:endParaRPr lang="en-US"/>
        </a:p>
      </dgm:t>
    </dgm:pt>
    <dgm:pt modelId="{E0654078-C77F-E446-B706-0FEA3421C5BD}">
      <dgm:prSet phldrT="[Text]"/>
      <dgm:spPr/>
      <dgm:t>
        <a:bodyPr/>
        <a:lstStyle/>
        <a:p>
          <a:r>
            <a:rPr lang="en-GB" noProof="0" dirty="0"/>
            <a:t>Easier to share or move data between sites/nodes – where relevant</a:t>
          </a:r>
        </a:p>
      </dgm:t>
    </dgm:pt>
    <dgm:pt modelId="{6684A9F0-0275-A543-B0B9-2E4841D6CA93}" type="parTrans" cxnId="{116857F4-6FF5-A745-8B2F-12F0E208AD42}">
      <dgm:prSet/>
      <dgm:spPr/>
      <dgm:t>
        <a:bodyPr/>
        <a:lstStyle/>
        <a:p>
          <a:endParaRPr lang="en-US"/>
        </a:p>
      </dgm:t>
    </dgm:pt>
    <dgm:pt modelId="{59C48A4D-980E-654F-9CD9-01D5BB2ADCF3}" type="sibTrans" cxnId="{116857F4-6FF5-A745-8B2F-12F0E208AD42}">
      <dgm:prSet/>
      <dgm:spPr/>
      <dgm:t>
        <a:bodyPr/>
        <a:lstStyle/>
        <a:p>
          <a:endParaRPr lang="en-US"/>
        </a:p>
      </dgm:t>
    </dgm:pt>
    <dgm:pt modelId="{F15A3145-C76B-F441-8B1D-105637C56097}">
      <dgm:prSet phldrT="[Text]"/>
      <dgm:spPr/>
      <dgm:t>
        <a:bodyPr/>
        <a:lstStyle/>
        <a:p>
          <a:r>
            <a:rPr lang="en-US" dirty="0"/>
            <a:t>Authoritative statement of affiliation</a:t>
          </a:r>
        </a:p>
      </dgm:t>
    </dgm:pt>
    <dgm:pt modelId="{686CB604-CDD8-8D49-9BD4-1063956BBE56}" type="parTrans" cxnId="{552CDDEE-F8ED-4B47-9C92-8B5A8FF90925}">
      <dgm:prSet/>
      <dgm:spPr/>
      <dgm:t>
        <a:bodyPr/>
        <a:lstStyle/>
        <a:p>
          <a:endParaRPr lang="en-US"/>
        </a:p>
      </dgm:t>
    </dgm:pt>
    <dgm:pt modelId="{5A454F50-311C-D24B-8EBA-C0BF3E9AF3B8}" type="sibTrans" cxnId="{552CDDEE-F8ED-4B47-9C92-8B5A8FF90925}">
      <dgm:prSet/>
      <dgm:spPr/>
      <dgm:t>
        <a:bodyPr/>
        <a:lstStyle/>
        <a:p>
          <a:endParaRPr lang="en-US"/>
        </a:p>
      </dgm:t>
    </dgm:pt>
    <dgm:pt modelId="{3565A375-25B3-F844-8A19-9383BEF35750}">
      <dgm:prSet phldrT="[Text]"/>
      <dgm:spPr/>
      <dgm:t>
        <a:bodyPr/>
        <a:lstStyle/>
        <a:p>
          <a:r>
            <a:rPr lang="en-GB" noProof="0" dirty="0"/>
            <a:t>Easier research collaboration – can be setup within hours rather than days/weeks</a:t>
          </a:r>
        </a:p>
      </dgm:t>
    </dgm:pt>
    <dgm:pt modelId="{2D1D89FC-CA70-714F-A78C-F604FA2C6B6E}" type="parTrans" cxnId="{BCCAB7C1-B8C8-FA45-8BCF-6ADF417729C1}">
      <dgm:prSet/>
      <dgm:spPr/>
      <dgm:t>
        <a:bodyPr/>
        <a:lstStyle/>
        <a:p>
          <a:endParaRPr lang="en-US"/>
        </a:p>
      </dgm:t>
    </dgm:pt>
    <dgm:pt modelId="{D65D09F5-909A-F646-A68B-1F1CD37E935F}" type="sibTrans" cxnId="{BCCAB7C1-B8C8-FA45-8BCF-6ADF417729C1}">
      <dgm:prSet/>
      <dgm:spPr/>
      <dgm:t>
        <a:bodyPr/>
        <a:lstStyle/>
        <a:p>
          <a:endParaRPr lang="en-US"/>
        </a:p>
      </dgm:t>
    </dgm:pt>
    <dgm:pt modelId="{F8176E33-C36A-D641-BCC4-501407E17AE9}" type="pres">
      <dgm:prSet presAssocID="{4351C327-A510-DC45-ADDB-145DCFC8E43C}" presName="Name0" presStyleCnt="0">
        <dgm:presLayoutVars>
          <dgm:dir/>
          <dgm:animLvl val="lvl"/>
          <dgm:resizeHandles/>
        </dgm:presLayoutVars>
      </dgm:prSet>
      <dgm:spPr/>
    </dgm:pt>
    <dgm:pt modelId="{EE326A11-2FAB-0149-9C06-C01D46E611C3}" type="pres">
      <dgm:prSet presAssocID="{0B0CE57D-7FC4-6141-A9D7-4BFA82ECCA42}" presName="linNode" presStyleCnt="0"/>
      <dgm:spPr/>
    </dgm:pt>
    <dgm:pt modelId="{130DB06C-B3FD-584D-AED0-F99B54CFEE44}" type="pres">
      <dgm:prSet presAssocID="{0B0CE57D-7FC4-6141-A9D7-4BFA82ECCA42}" presName="parentShp" presStyleLbl="node1" presStyleIdx="0" presStyleCnt="2">
        <dgm:presLayoutVars>
          <dgm:bulletEnabled val="1"/>
        </dgm:presLayoutVars>
      </dgm:prSet>
      <dgm:spPr/>
    </dgm:pt>
    <dgm:pt modelId="{6393E3F0-88B1-324E-AF72-42DECF1194E7}" type="pres">
      <dgm:prSet presAssocID="{0B0CE57D-7FC4-6141-A9D7-4BFA82ECCA42}" presName="childShp" presStyleLbl="bgAccFollowNode1" presStyleIdx="0" presStyleCnt="2" custScaleY="95073">
        <dgm:presLayoutVars>
          <dgm:bulletEnabled val="1"/>
        </dgm:presLayoutVars>
      </dgm:prSet>
      <dgm:spPr/>
    </dgm:pt>
    <dgm:pt modelId="{8DD82FEE-234A-B44F-98BF-9D287D13601B}" type="pres">
      <dgm:prSet presAssocID="{18FEAD8E-340C-E74D-B779-FA2500541E7D}" presName="spacing" presStyleCnt="0"/>
      <dgm:spPr/>
    </dgm:pt>
    <dgm:pt modelId="{E4A1E238-80AE-2A4F-967C-B4411A385ED3}" type="pres">
      <dgm:prSet presAssocID="{858E0819-4548-E743-8662-EC5892562A4C}" presName="linNode" presStyleCnt="0"/>
      <dgm:spPr/>
    </dgm:pt>
    <dgm:pt modelId="{D5CE3606-2BB5-9B43-A96B-FE1422945486}" type="pres">
      <dgm:prSet presAssocID="{858E0819-4548-E743-8662-EC5892562A4C}" presName="parentShp" presStyleLbl="node1" presStyleIdx="1" presStyleCnt="2">
        <dgm:presLayoutVars>
          <dgm:bulletEnabled val="1"/>
        </dgm:presLayoutVars>
      </dgm:prSet>
      <dgm:spPr/>
    </dgm:pt>
    <dgm:pt modelId="{44EB632E-BE3B-8549-BE73-4F3D518F580C}" type="pres">
      <dgm:prSet presAssocID="{858E0819-4548-E743-8662-EC5892562A4C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FEC17D12-E441-0A48-BE28-4C542ADAD67F}" type="presOf" srcId="{A0C72436-7927-CC4F-9421-693E4F8E7FA8}" destId="{6393E3F0-88B1-324E-AF72-42DECF1194E7}" srcOrd="0" destOrd="1" presId="urn:microsoft.com/office/officeart/2005/8/layout/vList6"/>
    <dgm:cxn modelId="{0F58722C-DEC5-1842-8D45-01BCB495CCA1}" type="presOf" srcId="{0B0CE57D-7FC4-6141-A9D7-4BFA82ECCA42}" destId="{130DB06C-B3FD-584D-AED0-F99B54CFEE44}" srcOrd="0" destOrd="0" presId="urn:microsoft.com/office/officeart/2005/8/layout/vList6"/>
    <dgm:cxn modelId="{9CF8432D-DCAF-1B48-B6F6-5EE8AF51067B}" srcId="{0B0CE57D-7FC4-6141-A9D7-4BFA82ECCA42}" destId="{7A909AD3-CBF6-404B-9821-FA4A4DD5201D}" srcOrd="0" destOrd="0" parTransId="{BA1A9DE7-A67B-954C-B6B2-7CB20098D353}" sibTransId="{52BF2A6D-C6A3-894E-BB91-EB64320515B7}"/>
    <dgm:cxn modelId="{36AC6C2F-F53D-B34C-A98D-A7B190BDCF6F}" type="presOf" srcId="{F15A3145-C76B-F441-8B1D-105637C56097}" destId="{6393E3F0-88B1-324E-AF72-42DECF1194E7}" srcOrd="0" destOrd="2" presId="urn:microsoft.com/office/officeart/2005/8/layout/vList6"/>
    <dgm:cxn modelId="{41B66849-F634-3746-88CB-5F5E515D0A38}" srcId="{0B0CE57D-7FC4-6141-A9D7-4BFA82ECCA42}" destId="{A0C72436-7927-CC4F-9421-693E4F8E7FA8}" srcOrd="1" destOrd="0" parTransId="{F63E4084-52BE-2749-8A22-F14C676F154B}" sibTransId="{B5BAF7B4-E79B-8C48-950A-BD55A15B192A}"/>
    <dgm:cxn modelId="{27014E49-4701-8741-A2C5-510895AC9FEF}" type="presOf" srcId="{E0654078-C77F-E446-B706-0FEA3421C5BD}" destId="{44EB632E-BE3B-8549-BE73-4F3D518F580C}" srcOrd="0" destOrd="2" presId="urn:microsoft.com/office/officeart/2005/8/layout/vList6"/>
    <dgm:cxn modelId="{59EDCD4F-7A2A-514A-945F-B36EFC98CEF1}" type="presOf" srcId="{3565A375-25B3-F844-8A19-9383BEF35750}" destId="{44EB632E-BE3B-8549-BE73-4F3D518F580C}" srcOrd="0" destOrd="1" presId="urn:microsoft.com/office/officeart/2005/8/layout/vList6"/>
    <dgm:cxn modelId="{71578074-2527-0441-BB9E-19060D1FB4BB}" srcId="{858E0819-4548-E743-8662-EC5892562A4C}" destId="{8342ED0E-9370-A143-949C-090F38CCD7A9}" srcOrd="0" destOrd="0" parTransId="{71C12A5A-295A-AC48-84D1-B48F5F27FB7D}" sibTransId="{1A6BCA50-C4DF-B840-BF8D-F57DC8A6A288}"/>
    <dgm:cxn modelId="{86991A77-7FF3-4C4A-B3B3-6F53CB2A71FA}" srcId="{4351C327-A510-DC45-ADDB-145DCFC8E43C}" destId="{858E0819-4548-E743-8662-EC5892562A4C}" srcOrd="1" destOrd="0" parTransId="{90C794C8-E8AA-B745-B6D5-CC63FED5B73B}" sibTransId="{BF3BF74F-BA01-014B-A779-38B99EA3F0D8}"/>
    <dgm:cxn modelId="{0A40C685-BE8B-8646-8083-3B7642A593A4}" srcId="{4351C327-A510-DC45-ADDB-145DCFC8E43C}" destId="{0B0CE57D-7FC4-6141-A9D7-4BFA82ECCA42}" srcOrd="0" destOrd="0" parTransId="{5BF1DF03-80FA-614E-A55D-2A492B758545}" sibTransId="{18FEAD8E-340C-E74D-B779-FA2500541E7D}"/>
    <dgm:cxn modelId="{D435BFA5-3A7E-0541-82E8-CA5020CF1293}" type="presOf" srcId="{4351C327-A510-DC45-ADDB-145DCFC8E43C}" destId="{F8176E33-C36A-D641-BCC4-501407E17AE9}" srcOrd="0" destOrd="0" presId="urn:microsoft.com/office/officeart/2005/8/layout/vList6"/>
    <dgm:cxn modelId="{BCCAB7C1-B8C8-FA45-8BCF-6ADF417729C1}" srcId="{858E0819-4548-E743-8662-EC5892562A4C}" destId="{3565A375-25B3-F844-8A19-9383BEF35750}" srcOrd="1" destOrd="0" parTransId="{2D1D89FC-CA70-714F-A78C-F604FA2C6B6E}" sibTransId="{D65D09F5-909A-F646-A68B-1F1CD37E935F}"/>
    <dgm:cxn modelId="{D30F3DD6-B02B-9740-9E3C-CE2DF54FECA5}" type="presOf" srcId="{8342ED0E-9370-A143-949C-090F38CCD7A9}" destId="{44EB632E-BE3B-8549-BE73-4F3D518F580C}" srcOrd="0" destOrd="0" presId="urn:microsoft.com/office/officeart/2005/8/layout/vList6"/>
    <dgm:cxn modelId="{25BD66D7-19C4-AE48-BA5D-7A5F91172AA3}" type="presOf" srcId="{858E0819-4548-E743-8662-EC5892562A4C}" destId="{D5CE3606-2BB5-9B43-A96B-FE1422945486}" srcOrd="0" destOrd="0" presId="urn:microsoft.com/office/officeart/2005/8/layout/vList6"/>
    <dgm:cxn modelId="{552CDDEE-F8ED-4B47-9C92-8B5A8FF90925}" srcId="{0B0CE57D-7FC4-6141-A9D7-4BFA82ECCA42}" destId="{F15A3145-C76B-F441-8B1D-105637C56097}" srcOrd="2" destOrd="0" parTransId="{686CB604-CDD8-8D49-9BD4-1063956BBE56}" sibTransId="{5A454F50-311C-D24B-8EBA-C0BF3E9AF3B8}"/>
    <dgm:cxn modelId="{3F35AAF2-0FCD-C547-B698-B306A4311127}" type="presOf" srcId="{7A909AD3-CBF6-404B-9821-FA4A4DD5201D}" destId="{6393E3F0-88B1-324E-AF72-42DECF1194E7}" srcOrd="0" destOrd="0" presId="urn:microsoft.com/office/officeart/2005/8/layout/vList6"/>
    <dgm:cxn modelId="{116857F4-6FF5-A745-8B2F-12F0E208AD42}" srcId="{858E0819-4548-E743-8662-EC5892562A4C}" destId="{E0654078-C77F-E446-B706-0FEA3421C5BD}" srcOrd="2" destOrd="0" parTransId="{6684A9F0-0275-A543-B0B9-2E4841D6CA93}" sibTransId="{59C48A4D-980E-654F-9CD9-01D5BB2ADCF3}"/>
    <dgm:cxn modelId="{929E1543-567D-AC40-A216-7BB739E73176}" type="presParOf" srcId="{F8176E33-C36A-D641-BCC4-501407E17AE9}" destId="{EE326A11-2FAB-0149-9C06-C01D46E611C3}" srcOrd="0" destOrd="0" presId="urn:microsoft.com/office/officeart/2005/8/layout/vList6"/>
    <dgm:cxn modelId="{57B1B786-913C-304D-A849-5205BAC9D72B}" type="presParOf" srcId="{EE326A11-2FAB-0149-9C06-C01D46E611C3}" destId="{130DB06C-B3FD-584D-AED0-F99B54CFEE44}" srcOrd="0" destOrd="0" presId="urn:microsoft.com/office/officeart/2005/8/layout/vList6"/>
    <dgm:cxn modelId="{C8CE1EA7-029A-804E-A48D-EF12E794D436}" type="presParOf" srcId="{EE326A11-2FAB-0149-9C06-C01D46E611C3}" destId="{6393E3F0-88B1-324E-AF72-42DECF1194E7}" srcOrd="1" destOrd="0" presId="urn:microsoft.com/office/officeart/2005/8/layout/vList6"/>
    <dgm:cxn modelId="{86B66910-FDC0-BF4E-8722-3037E0E53FF5}" type="presParOf" srcId="{F8176E33-C36A-D641-BCC4-501407E17AE9}" destId="{8DD82FEE-234A-B44F-98BF-9D287D13601B}" srcOrd="1" destOrd="0" presId="urn:microsoft.com/office/officeart/2005/8/layout/vList6"/>
    <dgm:cxn modelId="{EBAAA9F6-E230-EF41-A99F-7CDF481E7D92}" type="presParOf" srcId="{F8176E33-C36A-D641-BCC4-501407E17AE9}" destId="{E4A1E238-80AE-2A4F-967C-B4411A385ED3}" srcOrd="2" destOrd="0" presId="urn:microsoft.com/office/officeart/2005/8/layout/vList6"/>
    <dgm:cxn modelId="{45D5F5D6-51BE-934E-93A1-C3634830E3B6}" type="presParOf" srcId="{E4A1E238-80AE-2A4F-967C-B4411A385ED3}" destId="{D5CE3606-2BB5-9B43-A96B-FE1422945486}" srcOrd="0" destOrd="0" presId="urn:microsoft.com/office/officeart/2005/8/layout/vList6"/>
    <dgm:cxn modelId="{9198B2ED-45E3-F640-AEDE-1C28F8688B1A}" type="presParOf" srcId="{E4A1E238-80AE-2A4F-967C-B4411A385ED3}" destId="{44EB632E-BE3B-8549-BE73-4F3D518F580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0E5D59-0090-8040-8259-4613BE281FFC}" type="doc">
      <dgm:prSet loTypeId="urn:microsoft.com/office/officeart/2005/8/layout/vList6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2CF8DC-A4BC-6F40-B8B9-D28F927A9930}">
      <dgm:prSet phldrT="[Text]"/>
      <dgm:spPr/>
      <dgm:t>
        <a:bodyPr/>
        <a:lstStyle/>
        <a:p>
          <a:r>
            <a:rPr lang="en-US" dirty="0"/>
            <a:t>The Campus or Institution</a:t>
          </a:r>
        </a:p>
      </dgm:t>
    </dgm:pt>
    <dgm:pt modelId="{EC9519F4-6D32-AC45-A75A-DB6D409D7D29}" type="parTrans" cxnId="{6869D41C-CEE6-FF42-8C7D-57F546E66881}">
      <dgm:prSet/>
      <dgm:spPr/>
      <dgm:t>
        <a:bodyPr/>
        <a:lstStyle/>
        <a:p>
          <a:endParaRPr lang="en-US"/>
        </a:p>
      </dgm:t>
    </dgm:pt>
    <dgm:pt modelId="{A5AA0DA3-2FD5-4143-AB45-FD105BCE3FA4}" type="sibTrans" cxnId="{6869D41C-CEE6-FF42-8C7D-57F546E66881}">
      <dgm:prSet/>
      <dgm:spPr/>
      <dgm:t>
        <a:bodyPr/>
        <a:lstStyle/>
        <a:p>
          <a:endParaRPr lang="en-US"/>
        </a:p>
      </dgm:t>
    </dgm:pt>
    <dgm:pt modelId="{039CD68D-0868-8D4B-BF03-C4B0F3D1CE11}">
      <dgm:prSet phldrT="[Text]"/>
      <dgm:spPr/>
      <dgm:t>
        <a:bodyPr/>
        <a:lstStyle/>
        <a:p>
          <a:r>
            <a:rPr lang="en-US" dirty="0"/>
            <a:t>Fewer bilateral contracts; more </a:t>
          </a:r>
          <a:r>
            <a:rPr lang="en-US" dirty="0" err="1"/>
            <a:t>organisations</a:t>
          </a:r>
          <a:r>
            <a:rPr lang="en-US" dirty="0"/>
            <a:t> can function under a common framework;</a:t>
          </a:r>
        </a:p>
      </dgm:t>
    </dgm:pt>
    <dgm:pt modelId="{FFBED058-D4DF-1040-AB7F-673CE749805E}" type="parTrans" cxnId="{D83715A9-FDE5-9147-A364-498D025AECCE}">
      <dgm:prSet/>
      <dgm:spPr/>
      <dgm:t>
        <a:bodyPr/>
        <a:lstStyle/>
        <a:p>
          <a:endParaRPr lang="en-US"/>
        </a:p>
      </dgm:t>
    </dgm:pt>
    <dgm:pt modelId="{3E1B84CC-A4E5-384B-938C-4672F988E71F}" type="sibTrans" cxnId="{D83715A9-FDE5-9147-A364-498D025AECCE}">
      <dgm:prSet/>
      <dgm:spPr/>
      <dgm:t>
        <a:bodyPr/>
        <a:lstStyle/>
        <a:p>
          <a:endParaRPr lang="en-US"/>
        </a:p>
      </dgm:t>
    </dgm:pt>
    <dgm:pt modelId="{D0F2F1FA-EF7E-EC43-BEF1-E63BC5C9ED02}">
      <dgm:prSet phldrT="[Text]"/>
      <dgm:spPr/>
      <dgm:t>
        <a:bodyPr/>
        <a:lstStyle/>
        <a:p>
          <a:r>
            <a:rPr lang="en-US" dirty="0"/>
            <a:t>a solidly branded institutional identity which improves the overall reputation of the organization;</a:t>
          </a:r>
        </a:p>
      </dgm:t>
    </dgm:pt>
    <dgm:pt modelId="{4566A035-34C2-5041-9943-04CA2DE0468F}" type="parTrans" cxnId="{F94E9436-D364-8943-BD2D-DD0D786C280F}">
      <dgm:prSet/>
      <dgm:spPr/>
      <dgm:t>
        <a:bodyPr/>
        <a:lstStyle/>
        <a:p>
          <a:endParaRPr lang="en-US"/>
        </a:p>
      </dgm:t>
    </dgm:pt>
    <dgm:pt modelId="{0E338C5D-B51E-1F41-BF9C-D913D0F845EE}" type="sibTrans" cxnId="{F94E9436-D364-8943-BD2D-DD0D786C280F}">
      <dgm:prSet/>
      <dgm:spPr/>
      <dgm:t>
        <a:bodyPr/>
        <a:lstStyle/>
        <a:p>
          <a:endParaRPr lang="en-US"/>
        </a:p>
      </dgm:t>
    </dgm:pt>
    <dgm:pt modelId="{3FA5830C-7121-AF46-88BF-F80C3321C2D2}">
      <dgm:prSet phldrT="[Text]"/>
      <dgm:spPr/>
      <dgm:t>
        <a:bodyPr/>
        <a:lstStyle/>
        <a:p>
          <a:r>
            <a:rPr lang="en-US" dirty="0"/>
            <a:t>a stronger security profile for the network.</a:t>
          </a:r>
        </a:p>
      </dgm:t>
    </dgm:pt>
    <dgm:pt modelId="{2606C46E-FDEC-1343-B335-4A9C0A62F7CF}" type="parTrans" cxnId="{45676E93-EDFE-7846-836D-703A9CB46530}">
      <dgm:prSet/>
      <dgm:spPr/>
      <dgm:t>
        <a:bodyPr/>
        <a:lstStyle/>
        <a:p>
          <a:endParaRPr lang="en-US"/>
        </a:p>
      </dgm:t>
    </dgm:pt>
    <dgm:pt modelId="{35D156C7-88B0-E245-A31D-A52E1A7456E5}" type="sibTrans" cxnId="{45676E93-EDFE-7846-836D-703A9CB46530}">
      <dgm:prSet/>
      <dgm:spPr/>
      <dgm:t>
        <a:bodyPr/>
        <a:lstStyle/>
        <a:p>
          <a:endParaRPr lang="en-US"/>
        </a:p>
      </dgm:t>
    </dgm:pt>
    <dgm:pt modelId="{C8825D55-5CD7-2B40-9471-7991385450F0}" type="pres">
      <dgm:prSet presAssocID="{090E5D59-0090-8040-8259-4613BE281FFC}" presName="Name0" presStyleCnt="0">
        <dgm:presLayoutVars>
          <dgm:dir/>
          <dgm:animLvl val="lvl"/>
          <dgm:resizeHandles/>
        </dgm:presLayoutVars>
      </dgm:prSet>
      <dgm:spPr/>
    </dgm:pt>
    <dgm:pt modelId="{C3B70DE9-8FF9-3A4C-95E0-5AACCDC26838}" type="pres">
      <dgm:prSet presAssocID="{712CF8DC-A4BC-6F40-B8B9-D28F927A9930}" presName="linNode" presStyleCnt="0"/>
      <dgm:spPr/>
    </dgm:pt>
    <dgm:pt modelId="{B3F4903A-68CE-314F-969D-4D7C605483FF}" type="pres">
      <dgm:prSet presAssocID="{712CF8DC-A4BC-6F40-B8B9-D28F927A9930}" presName="parentShp" presStyleLbl="node1" presStyleIdx="0" presStyleCnt="1">
        <dgm:presLayoutVars>
          <dgm:bulletEnabled val="1"/>
        </dgm:presLayoutVars>
      </dgm:prSet>
      <dgm:spPr/>
    </dgm:pt>
    <dgm:pt modelId="{40252E5D-1E11-0A4E-8AB9-A19F39AE139E}" type="pres">
      <dgm:prSet presAssocID="{712CF8DC-A4BC-6F40-B8B9-D28F927A9930}" presName="childShp" presStyleLbl="bgAccFollowNode1" presStyleIdx="0" presStyleCnt="1">
        <dgm:presLayoutVars>
          <dgm:bulletEnabled val="1"/>
        </dgm:presLayoutVars>
      </dgm:prSet>
      <dgm:spPr/>
    </dgm:pt>
  </dgm:ptLst>
  <dgm:cxnLst>
    <dgm:cxn modelId="{69BE900C-253E-7749-82E5-76047522E5F3}" type="presOf" srcId="{D0F2F1FA-EF7E-EC43-BEF1-E63BC5C9ED02}" destId="{40252E5D-1E11-0A4E-8AB9-A19F39AE139E}" srcOrd="0" destOrd="1" presId="urn:microsoft.com/office/officeart/2005/8/layout/vList6"/>
    <dgm:cxn modelId="{6869D41C-CEE6-FF42-8C7D-57F546E66881}" srcId="{090E5D59-0090-8040-8259-4613BE281FFC}" destId="{712CF8DC-A4BC-6F40-B8B9-D28F927A9930}" srcOrd="0" destOrd="0" parTransId="{EC9519F4-6D32-AC45-A75A-DB6D409D7D29}" sibTransId="{A5AA0DA3-2FD5-4143-AB45-FD105BCE3FA4}"/>
    <dgm:cxn modelId="{F94E9436-D364-8943-BD2D-DD0D786C280F}" srcId="{712CF8DC-A4BC-6F40-B8B9-D28F927A9930}" destId="{D0F2F1FA-EF7E-EC43-BEF1-E63BC5C9ED02}" srcOrd="1" destOrd="0" parTransId="{4566A035-34C2-5041-9943-04CA2DE0468F}" sibTransId="{0E338C5D-B51E-1F41-BF9C-D913D0F845EE}"/>
    <dgm:cxn modelId="{CC1ABA48-5708-B84C-8C0F-A5A879C4C73F}" type="presOf" srcId="{3FA5830C-7121-AF46-88BF-F80C3321C2D2}" destId="{40252E5D-1E11-0A4E-8AB9-A19F39AE139E}" srcOrd="0" destOrd="2" presId="urn:microsoft.com/office/officeart/2005/8/layout/vList6"/>
    <dgm:cxn modelId="{45676E93-EDFE-7846-836D-703A9CB46530}" srcId="{712CF8DC-A4BC-6F40-B8B9-D28F927A9930}" destId="{3FA5830C-7121-AF46-88BF-F80C3321C2D2}" srcOrd="2" destOrd="0" parTransId="{2606C46E-FDEC-1343-B335-4A9C0A62F7CF}" sibTransId="{35D156C7-88B0-E245-A31D-A52E1A7456E5}"/>
    <dgm:cxn modelId="{36D464A1-BC50-0148-B714-306807A0B6D4}" type="presOf" srcId="{039CD68D-0868-8D4B-BF03-C4B0F3D1CE11}" destId="{40252E5D-1E11-0A4E-8AB9-A19F39AE139E}" srcOrd="0" destOrd="0" presId="urn:microsoft.com/office/officeart/2005/8/layout/vList6"/>
    <dgm:cxn modelId="{D83715A9-FDE5-9147-A364-498D025AECCE}" srcId="{712CF8DC-A4BC-6F40-B8B9-D28F927A9930}" destId="{039CD68D-0868-8D4B-BF03-C4B0F3D1CE11}" srcOrd="0" destOrd="0" parTransId="{FFBED058-D4DF-1040-AB7F-673CE749805E}" sibTransId="{3E1B84CC-A4E5-384B-938C-4672F988E71F}"/>
    <dgm:cxn modelId="{F99449BE-A843-0245-AC60-A8B25C81C67F}" type="presOf" srcId="{090E5D59-0090-8040-8259-4613BE281FFC}" destId="{C8825D55-5CD7-2B40-9471-7991385450F0}" srcOrd="0" destOrd="0" presId="urn:microsoft.com/office/officeart/2005/8/layout/vList6"/>
    <dgm:cxn modelId="{72F5DCE3-EBB7-FD42-AC29-7DA1ADFA6E3C}" type="presOf" srcId="{712CF8DC-A4BC-6F40-B8B9-D28F927A9930}" destId="{B3F4903A-68CE-314F-969D-4D7C605483FF}" srcOrd="0" destOrd="0" presId="urn:microsoft.com/office/officeart/2005/8/layout/vList6"/>
    <dgm:cxn modelId="{A8BC214D-8843-E14E-BC6C-0AAA052999C7}" type="presParOf" srcId="{C8825D55-5CD7-2B40-9471-7991385450F0}" destId="{C3B70DE9-8FF9-3A4C-95E0-5AACCDC26838}" srcOrd="0" destOrd="0" presId="urn:microsoft.com/office/officeart/2005/8/layout/vList6"/>
    <dgm:cxn modelId="{CB79521B-8096-C04B-9656-AD83ABDC2A7E}" type="presParOf" srcId="{C3B70DE9-8FF9-3A4C-95E0-5AACCDC26838}" destId="{B3F4903A-68CE-314F-969D-4D7C605483FF}" srcOrd="0" destOrd="0" presId="urn:microsoft.com/office/officeart/2005/8/layout/vList6"/>
    <dgm:cxn modelId="{E17D32C6-4EEB-4C48-A83C-2EF01744A636}" type="presParOf" srcId="{C3B70DE9-8FF9-3A4C-95E0-5AACCDC26838}" destId="{40252E5D-1E11-0A4E-8AB9-A19F39AE139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7B938EE-F332-D94B-B595-1B11537F8CAC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5F5E49-0FDE-C446-ACA5-484B2B991CEF}">
      <dgm:prSet phldrT="[Text]"/>
      <dgm:spPr/>
      <dgm:t>
        <a:bodyPr/>
        <a:lstStyle/>
        <a:p>
          <a:r>
            <a:rPr lang="en-US" dirty="0"/>
            <a:t>Reduces work</a:t>
          </a:r>
        </a:p>
      </dgm:t>
    </dgm:pt>
    <dgm:pt modelId="{D4A8D50A-0A35-2A46-AB6D-1400280882F2}" type="parTrans" cxnId="{1EE44342-1264-A446-88BE-AF600FB922A5}">
      <dgm:prSet/>
      <dgm:spPr/>
      <dgm:t>
        <a:bodyPr/>
        <a:lstStyle/>
        <a:p>
          <a:endParaRPr lang="en-US"/>
        </a:p>
      </dgm:t>
    </dgm:pt>
    <dgm:pt modelId="{4C76FE30-18FB-BE4D-98A8-1D861F22F268}" type="sibTrans" cxnId="{1EE44342-1264-A446-88BE-AF600FB922A5}">
      <dgm:prSet/>
      <dgm:spPr/>
      <dgm:t>
        <a:bodyPr/>
        <a:lstStyle/>
        <a:p>
          <a:endParaRPr lang="en-US"/>
        </a:p>
      </dgm:t>
    </dgm:pt>
    <dgm:pt modelId="{2877E573-E551-3941-8F91-9253EBDBAA18}">
      <dgm:prSet phldrT="[Text]"/>
      <dgm:spPr/>
      <dgm:t>
        <a:bodyPr/>
        <a:lstStyle/>
        <a:p>
          <a:r>
            <a:rPr lang="en-US" dirty="0"/>
            <a:t>Authentication-related calls to Penn state University’s helpdesk dropped by 85% after implementing a federated approach</a:t>
          </a:r>
        </a:p>
      </dgm:t>
    </dgm:pt>
    <dgm:pt modelId="{27953703-95DD-4246-98BC-9162322B092D}" type="parTrans" cxnId="{80D58E71-ABF2-9444-92F1-907F16BAF781}">
      <dgm:prSet/>
      <dgm:spPr/>
      <dgm:t>
        <a:bodyPr/>
        <a:lstStyle/>
        <a:p>
          <a:endParaRPr lang="en-US"/>
        </a:p>
      </dgm:t>
    </dgm:pt>
    <dgm:pt modelId="{9D375947-55D6-994E-87DA-A4EF25331A19}" type="sibTrans" cxnId="{80D58E71-ABF2-9444-92F1-907F16BAF781}">
      <dgm:prSet/>
      <dgm:spPr/>
      <dgm:t>
        <a:bodyPr/>
        <a:lstStyle/>
        <a:p>
          <a:endParaRPr lang="en-US"/>
        </a:p>
      </dgm:t>
    </dgm:pt>
    <dgm:pt modelId="{975B7C6E-B775-1D4E-9B77-F2512C11B7DF}">
      <dgm:prSet phldrT="[Text]"/>
      <dgm:spPr/>
      <dgm:t>
        <a:bodyPr/>
        <a:lstStyle/>
        <a:p>
          <a:r>
            <a:rPr lang="en-US" dirty="0"/>
            <a:t>Provides current data</a:t>
          </a:r>
        </a:p>
      </dgm:t>
    </dgm:pt>
    <dgm:pt modelId="{62756B51-1C26-664D-B765-3A2BF6832DFE}" type="parTrans" cxnId="{4A8E72C7-E7CD-C44F-9331-C0A41CC378FA}">
      <dgm:prSet/>
      <dgm:spPr/>
      <dgm:t>
        <a:bodyPr/>
        <a:lstStyle/>
        <a:p>
          <a:endParaRPr lang="en-US"/>
        </a:p>
      </dgm:t>
    </dgm:pt>
    <dgm:pt modelId="{AB92EFE2-B7B7-7547-B20F-837E3795A2DF}" type="sibTrans" cxnId="{4A8E72C7-E7CD-C44F-9331-C0A41CC378FA}">
      <dgm:prSet/>
      <dgm:spPr/>
      <dgm:t>
        <a:bodyPr/>
        <a:lstStyle/>
        <a:p>
          <a:endParaRPr lang="en-US"/>
        </a:p>
      </dgm:t>
    </dgm:pt>
    <dgm:pt modelId="{D6C21435-FBE4-6E49-A969-C1FDFD3B3CA1}">
      <dgm:prSet phldrT="[Text]"/>
      <dgm:spPr/>
      <dgm:t>
        <a:bodyPr/>
        <a:lstStyle/>
        <a:p>
          <a:r>
            <a:rPr lang="en-US" dirty="0"/>
            <a:t>User data provided per transaction by the campus is likely to be up-to-date and accurate, as compared to user-centric or service-centric approaches</a:t>
          </a:r>
        </a:p>
      </dgm:t>
    </dgm:pt>
    <dgm:pt modelId="{C1BFA728-EB74-544C-B81E-E2A035043442}" type="parTrans" cxnId="{433E1B30-716B-C14D-8D5F-991EEF280E1A}">
      <dgm:prSet/>
      <dgm:spPr/>
      <dgm:t>
        <a:bodyPr/>
        <a:lstStyle/>
        <a:p>
          <a:endParaRPr lang="en-US"/>
        </a:p>
      </dgm:t>
    </dgm:pt>
    <dgm:pt modelId="{9D8D7381-1052-164F-8DB6-DFC439264236}" type="sibTrans" cxnId="{433E1B30-716B-C14D-8D5F-991EEF280E1A}">
      <dgm:prSet/>
      <dgm:spPr/>
      <dgm:t>
        <a:bodyPr/>
        <a:lstStyle/>
        <a:p>
          <a:endParaRPr lang="en-US"/>
        </a:p>
      </dgm:t>
    </dgm:pt>
    <dgm:pt modelId="{9AE297BE-FF09-DF43-AA4C-FE25537F46AC}">
      <dgm:prSet phldrT="[Text]"/>
      <dgm:spPr/>
      <dgm:t>
        <a:bodyPr/>
        <a:lstStyle/>
        <a:p>
          <a:r>
            <a:rPr lang="en-US" dirty="0"/>
            <a:t>Insulation from service compromise</a:t>
          </a:r>
        </a:p>
      </dgm:t>
    </dgm:pt>
    <dgm:pt modelId="{E4681947-F953-C542-BFEB-8AF8D9FDE017}" type="parTrans" cxnId="{94E01911-D97B-D54D-8644-5549E2CC94CA}">
      <dgm:prSet/>
      <dgm:spPr/>
      <dgm:t>
        <a:bodyPr/>
        <a:lstStyle/>
        <a:p>
          <a:endParaRPr lang="en-US"/>
        </a:p>
      </dgm:t>
    </dgm:pt>
    <dgm:pt modelId="{23BCDA4E-2906-A74E-808F-810B58C1FE66}" type="sibTrans" cxnId="{94E01911-D97B-D54D-8644-5549E2CC94CA}">
      <dgm:prSet/>
      <dgm:spPr/>
      <dgm:t>
        <a:bodyPr/>
        <a:lstStyle/>
        <a:p>
          <a:endParaRPr lang="en-US"/>
        </a:p>
      </dgm:t>
    </dgm:pt>
    <dgm:pt modelId="{F43D83BA-39F7-3E41-BE17-E5224CC16BC8}">
      <dgm:prSet phldrT="[Text]"/>
      <dgm:spPr/>
      <dgm:t>
        <a:bodyPr/>
        <a:lstStyle/>
        <a:p>
          <a:r>
            <a:rPr lang="en-US" dirty="0"/>
            <a:t>Data is pushed to the services as needed. If those services are compromised, the attacker can’t get access to the entire user data store</a:t>
          </a:r>
        </a:p>
      </dgm:t>
    </dgm:pt>
    <dgm:pt modelId="{CFE1564D-D91B-7E48-8612-25AA47DD1C25}" type="parTrans" cxnId="{CB492F1F-9138-8942-8894-A06758AA0EDA}">
      <dgm:prSet/>
      <dgm:spPr/>
      <dgm:t>
        <a:bodyPr/>
        <a:lstStyle/>
        <a:p>
          <a:endParaRPr lang="en-US"/>
        </a:p>
      </dgm:t>
    </dgm:pt>
    <dgm:pt modelId="{2102CE98-2A5C-7C43-93B0-7BE7FAA9E266}" type="sibTrans" cxnId="{CB492F1F-9138-8942-8894-A06758AA0EDA}">
      <dgm:prSet/>
      <dgm:spPr/>
      <dgm:t>
        <a:bodyPr/>
        <a:lstStyle/>
        <a:p>
          <a:endParaRPr lang="en-US"/>
        </a:p>
      </dgm:t>
    </dgm:pt>
    <dgm:pt modelId="{6829D8C5-C94E-D047-8260-72CAEEA7A408}">
      <dgm:prSet/>
      <dgm:spPr/>
      <dgm:t>
        <a:bodyPr/>
        <a:lstStyle/>
        <a:p>
          <a:r>
            <a:rPr lang="en-US" dirty="0" err="1"/>
            <a:t>Minimise</a:t>
          </a:r>
          <a:r>
            <a:rPr lang="en-US" dirty="0"/>
            <a:t> attack surface area</a:t>
          </a:r>
        </a:p>
      </dgm:t>
    </dgm:pt>
    <dgm:pt modelId="{2FDEE5C0-AA14-9B4B-B967-8EA3E61201C5}" type="parTrans" cxnId="{9C05F88E-93E5-754D-8D8B-428567846F90}">
      <dgm:prSet/>
      <dgm:spPr/>
      <dgm:t>
        <a:bodyPr/>
        <a:lstStyle/>
        <a:p>
          <a:endParaRPr lang="en-US"/>
        </a:p>
      </dgm:t>
    </dgm:pt>
    <dgm:pt modelId="{3F1A8B03-1B69-C348-A3D4-35BEC7767696}" type="sibTrans" cxnId="{9C05F88E-93E5-754D-8D8B-428567846F90}">
      <dgm:prSet/>
      <dgm:spPr/>
      <dgm:t>
        <a:bodyPr/>
        <a:lstStyle/>
        <a:p>
          <a:endParaRPr lang="en-US"/>
        </a:p>
      </dgm:t>
    </dgm:pt>
    <dgm:pt modelId="{2C03FEB4-290D-4344-9387-431A48322B3B}">
      <dgm:prSet phldrT="[Text]"/>
      <dgm:spPr/>
      <dgm:t>
        <a:bodyPr/>
        <a:lstStyle/>
        <a:p>
          <a:r>
            <a:rPr lang="en-US" dirty="0"/>
            <a:t>Only the </a:t>
          </a:r>
          <a:r>
            <a:rPr lang="en-US" dirty="0" err="1"/>
            <a:t>IdP</a:t>
          </a:r>
          <a:r>
            <a:rPr lang="en-US" dirty="0"/>
            <a:t> needs to be able to contact the user data stores. All effort can be focused on securing this one connection instead of one or more connections per service</a:t>
          </a:r>
        </a:p>
      </dgm:t>
    </dgm:pt>
    <dgm:pt modelId="{6244DF17-5033-3440-831C-F2E827785E80}" type="parTrans" cxnId="{9EB6D56A-3B5B-2643-8E11-7551EE36C9D1}">
      <dgm:prSet/>
      <dgm:spPr/>
      <dgm:t>
        <a:bodyPr/>
        <a:lstStyle/>
        <a:p>
          <a:endParaRPr lang="en-US"/>
        </a:p>
      </dgm:t>
    </dgm:pt>
    <dgm:pt modelId="{12CAECCD-860C-6C44-9448-64DEF9CF706C}" type="sibTrans" cxnId="{9EB6D56A-3B5B-2643-8E11-7551EE36C9D1}">
      <dgm:prSet/>
      <dgm:spPr/>
      <dgm:t>
        <a:bodyPr/>
        <a:lstStyle/>
        <a:p>
          <a:endParaRPr lang="en-US"/>
        </a:p>
      </dgm:t>
    </dgm:pt>
    <dgm:pt modelId="{797C4098-7623-9546-B626-9A9EDE6A1FC3}" type="pres">
      <dgm:prSet presAssocID="{A7B938EE-F332-D94B-B595-1B11537F8CAC}" presName="Name0" presStyleCnt="0">
        <dgm:presLayoutVars>
          <dgm:dir/>
          <dgm:animLvl val="lvl"/>
          <dgm:resizeHandles val="exact"/>
        </dgm:presLayoutVars>
      </dgm:prSet>
      <dgm:spPr/>
    </dgm:pt>
    <dgm:pt modelId="{168B1821-015E-684A-A55F-F97B56AD3A24}" type="pres">
      <dgm:prSet presAssocID="{765F5E49-0FDE-C446-ACA5-484B2B991CEF}" presName="linNode" presStyleCnt="0"/>
      <dgm:spPr/>
    </dgm:pt>
    <dgm:pt modelId="{0D399DF6-06B0-D743-A5BE-57F9EC27F2BA}" type="pres">
      <dgm:prSet presAssocID="{765F5E49-0FDE-C446-ACA5-484B2B991CEF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3CE2011B-B047-854C-92FB-C2F1CAD79FF2}" type="pres">
      <dgm:prSet presAssocID="{765F5E49-0FDE-C446-ACA5-484B2B991CEF}" presName="descendantText" presStyleLbl="alignAccFollowNode1" presStyleIdx="0" presStyleCnt="4">
        <dgm:presLayoutVars>
          <dgm:bulletEnabled val="1"/>
        </dgm:presLayoutVars>
      </dgm:prSet>
      <dgm:spPr/>
    </dgm:pt>
    <dgm:pt modelId="{0DE75350-DB31-C140-A24F-6B9E9CEC1E7D}" type="pres">
      <dgm:prSet presAssocID="{4C76FE30-18FB-BE4D-98A8-1D861F22F268}" presName="sp" presStyleCnt="0"/>
      <dgm:spPr/>
    </dgm:pt>
    <dgm:pt modelId="{1166815C-F54C-4E45-A50E-6B92D9F5F648}" type="pres">
      <dgm:prSet presAssocID="{975B7C6E-B775-1D4E-9B77-F2512C11B7DF}" presName="linNode" presStyleCnt="0"/>
      <dgm:spPr/>
    </dgm:pt>
    <dgm:pt modelId="{493DEF92-E34D-E94E-B4F7-D19AA263902E}" type="pres">
      <dgm:prSet presAssocID="{975B7C6E-B775-1D4E-9B77-F2512C11B7DF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3FA4C309-C881-A64E-B447-FECC4EAAFACB}" type="pres">
      <dgm:prSet presAssocID="{975B7C6E-B775-1D4E-9B77-F2512C11B7DF}" presName="descendantText" presStyleLbl="alignAccFollowNode1" presStyleIdx="1" presStyleCnt="4">
        <dgm:presLayoutVars>
          <dgm:bulletEnabled val="1"/>
        </dgm:presLayoutVars>
      </dgm:prSet>
      <dgm:spPr/>
    </dgm:pt>
    <dgm:pt modelId="{CF634309-9FED-AD4E-8217-107F51E9FEDD}" type="pres">
      <dgm:prSet presAssocID="{AB92EFE2-B7B7-7547-B20F-837E3795A2DF}" presName="sp" presStyleCnt="0"/>
      <dgm:spPr/>
    </dgm:pt>
    <dgm:pt modelId="{608C89F7-3A7F-6245-AA0A-3BDCD9614758}" type="pres">
      <dgm:prSet presAssocID="{9AE297BE-FF09-DF43-AA4C-FE25537F46AC}" presName="linNode" presStyleCnt="0"/>
      <dgm:spPr/>
    </dgm:pt>
    <dgm:pt modelId="{7A8FA89A-1028-3943-982D-72048FF5CE27}" type="pres">
      <dgm:prSet presAssocID="{9AE297BE-FF09-DF43-AA4C-FE25537F46AC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2C000878-0A4C-D34A-8298-97D4A8D69FCA}" type="pres">
      <dgm:prSet presAssocID="{9AE297BE-FF09-DF43-AA4C-FE25537F46AC}" presName="descendantText" presStyleLbl="alignAccFollowNode1" presStyleIdx="2" presStyleCnt="4">
        <dgm:presLayoutVars>
          <dgm:bulletEnabled val="1"/>
        </dgm:presLayoutVars>
      </dgm:prSet>
      <dgm:spPr/>
    </dgm:pt>
    <dgm:pt modelId="{09851DDA-91B1-6F4A-9AF7-605FEE1DEA81}" type="pres">
      <dgm:prSet presAssocID="{23BCDA4E-2906-A74E-808F-810B58C1FE66}" presName="sp" presStyleCnt="0"/>
      <dgm:spPr/>
    </dgm:pt>
    <dgm:pt modelId="{16155500-65AE-6845-9D82-5E83C436F254}" type="pres">
      <dgm:prSet presAssocID="{6829D8C5-C94E-D047-8260-72CAEEA7A408}" presName="linNode" presStyleCnt="0"/>
      <dgm:spPr/>
    </dgm:pt>
    <dgm:pt modelId="{CA283459-81B1-9043-AA96-76E9CEDE17E8}" type="pres">
      <dgm:prSet presAssocID="{6829D8C5-C94E-D047-8260-72CAEEA7A408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6AE08F10-9ED4-6E4F-A890-195AAA9F2F02}" type="pres">
      <dgm:prSet presAssocID="{6829D8C5-C94E-D047-8260-72CAEEA7A408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D716D707-9E33-1342-966C-C738CE9723CC}" type="presOf" srcId="{D6C21435-FBE4-6E49-A969-C1FDFD3B3CA1}" destId="{3FA4C309-C881-A64E-B447-FECC4EAAFACB}" srcOrd="0" destOrd="0" presId="urn:microsoft.com/office/officeart/2005/8/layout/vList5"/>
    <dgm:cxn modelId="{94E01911-D97B-D54D-8644-5549E2CC94CA}" srcId="{A7B938EE-F332-D94B-B595-1B11537F8CAC}" destId="{9AE297BE-FF09-DF43-AA4C-FE25537F46AC}" srcOrd="2" destOrd="0" parTransId="{E4681947-F953-C542-BFEB-8AF8D9FDE017}" sibTransId="{23BCDA4E-2906-A74E-808F-810B58C1FE66}"/>
    <dgm:cxn modelId="{09FADE1D-6B47-494B-AA75-1F16DCE3D4D0}" type="presOf" srcId="{2C03FEB4-290D-4344-9387-431A48322B3B}" destId="{6AE08F10-9ED4-6E4F-A890-195AAA9F2F02}" srcOrd="0" destOrd="0" presId="urn:microsoft.com/office/officeart/2005/8/layout/vList5"/>
    <dgm:cxn modelId="{CB492F1F-9138-8942-8894-A06758AA0EDA}" srcId="{9AE297BE-FF09-DF43-AA4C-FE25537F46AC}" destId="{F43D83BA-39F7-3E41-BE17-E5224CC16BC8}" srcOrd="0" destOrd="0" parTransId="{CFE1564D-D91B-7E48-8612-25AA47DD1C25}" sibTransId="{2102CE98-2A5C-7C43-93B0-7BE7FAA9E266}"/>
    <dgm:cxn modelId="{433E1B30-716B-C14D-8D5F-991EEF280E1A}" srcId="{975B7C6E-B775-1D4E-9B77-F2512C11B7DF}" destId="{D6C21435-FBE4-6E49-A969-C1FDFD3B3CA1}" srcOrd="0" destOrd="0" parTransId="{C1BFA728-EB74-544C-B81E-E2A035043442}" sibTransId="{9D8D7381-1052-164F-8DB6-DFC439264236}"/>
    <dgm:cxn modelId="{65255F5F-286D-F74D-B13F-595438ED65E7}" type="presOf" srcId="{F43D83BA-39F7-3E41-BE17-E5224CC16BC8}" destId="{2C000878-0A4C-D34A-8298-97D4A8D69FCA}" srcOrd="0" destOrd="0" presId="urn:microsoft.com/office/officeart/2005/8/layout/vList5"/>
    <dgm:cxn modelId="{1EE44342-1264-A446-88BE-AF600FB922A5}" srcId="{A7B938EE-F332-D94B-B595-1B11537F8CAC}" destId="{765F5E49-0FDE-C446-ACA5-484B2B991CEF}" srcOrd="0" destOrd="0" parTransId="{D4A8D50A-0A35-2A46-AB6D-1400280882F2}" sibTransId="{4C76FE30-18FB-BE4D-98A8-1D861F22F268}"/>
    <dgm:cxn modelId="{14243844-1FD8-604E-B928-C2BA2853F000}" type="presOf" srcId="{A7B938EE-F332-D94B-B595-1B11537F8CAC}" destId="{797C4098-7623-9546-B626-9A9EDE6A1FC3}" srcOrd="0" destOrd="0" presId="urn:microsoft.com/office/officeart/2005/8/layout/vList5"/>
    <dgm:cxn modelId="{9EB6D56A-3B5B-2643-8E11-7551EE36C9D1}" srcId="{6829D8C5-C94E-D047-8260-72CAEEA7A408}" destId="{2C03FEB4-290D-4344-9387-431A48322B3B}" srcOrd="0" destOrd="0" parTransId="{6244DF17-5033-3440-831C-F2E827785E80}" sibTransId="{12CAECCD-860C-6C44-9448-64DEF9CF706C}"/>
    <dgm:cxn modelId="{0BE5EE4B-1EB7-F541-9065-8645D89B59D6}" type="presOf" srcId="{765F5E49-0FDE-C446-ACA5-484B2B991CEF}" destId="{0D399DF6-06B0-D743-A5BE-57F9EC27F2BA}" srcOrd="0" destOrd="0" presId="urn:microsoft.com/office/officeart/2005/8/layout/vList5"/>
    <dgm:cxn modelId="{F5D4804E-AC99-A84F-9631-0A8E0E1BB926}" type="presOf" srcId="{6829D8C5-C94E-D047-8260-72CAEEA7A408}" destId="{CA283459-81B1-9043-AA96-76E9CEDE17E8}" srcOrd="0" destOrd="0" presId="urn:microsoft.com/office/officeart/2005/8/layout/vList5"/>
    <dgm:cxn modelId="{80D58E71-ABF2-9444-92F1-907F16BAF781}" srcId="{765F5E49-0FDE-C446-ACA5-484B2B991CEF}" destId="{2877E573-E551-3941-8F91-9253EBDBAA18}" srcOrd="0" destOrd="0" parTransId="{27953703-95DD-4246-98BC-9162322B092D}" sibTransId="{9D375947-55D6-994E-87DA-A4EF25331A19}"/>
    <dgm:cxn modelId="{2A2BCD71-AA8F-EF4C-A7AB-DAF915980CD1}" type="presOf" srcId="{9AE297BE-FF09-DF43-AA4C-FE25537F46AC}" destId="{7A8FA89A-1028-3943-982D-72048FF5CE27}" srcOrd="0" destOrd="0" presId="urn:microsoft.com/office/officeart/2005/8/layout/vList5"/>
    <dgm:cxn modelId="{3077FF7F-26F9-684B-A6DC-BF5524D1CBD4}" type="presOf" srcId="{975B7C6E-B775-1D4E-9B77-F2512C11B7DF}" destId="{493DEF92-E34D-E94E-B4F7-D19AA263902E}" srcOrd="0" destOrd="0" presId="urn:microsoft.com/office/officeart/2005/8/layout/vList5"/>
    <dgm:cxn modelId="{9C05F88E-93E5-754D-8D8B-428567846F90}" srcId="{A7B938EE-F332-D94B-B595-1B11537F8CAC}" destId="{6829D8C5-C94E-D047-8260-72CAEEA7A408}" srcOrd="3" destOrd="0" parTransId="{2FDEE5C0-AA14-9B4B-B967-8EA3E61201C5}" sibTransId="{3F1A8B03-1B69-C348-A3D4-35BEC7767696}"/>
    <dgm:cxn modelId="{4A8E72C7-E7CD-C44F-9331-C0A41CC378FA}" srcId="{A7B938EE-F332-D94B-B595-1B11537F8CAC}" destId="{975B7C6E-B775-1D4E-9B77-F2512C11B7DF}" srcOrd="1" destOrd="0" parTransId="{62756B51-1C26-664D-B765-3A2BF6832DFE}" sibTransId="{AB92EFE2-B7B7-7547-B20F-837E3795A2DF}"/>
    <dgm:cxn modelId="{92D952DC-B9F8-2A45-B4DF-0C13C160E628}" type="presOf" srcId="{2877E573-E551-3941-8F91-9253EBDBAA18}" destId="{3CE2011B-B047-854C-92FB-C2F1CAD79FF2}" srcOrd="0" destOrd="0" presId="urn:microsoft.com/office/officeart/2005/8/layout/vList5"/>
    <dgm:cxn modelId="{B44FBADE-496C-5B41-9547-4442F23B0241}" type="presParOf" srcId="{797C4098-7623-9546-B626-9A9EDE6A1FC3}" destId="{168B1821-015E-684A-A55F-F97B56AD3A24}" srcOrd="0" destOrd="0" presId="urn:microsoft.com/office/officeart/2005/8/layout/vList5"/>
    <dgm:cxn modelId="{B29780AA-9516-BB42-B6F3-273F899BD11E}" type="presParOf" srcId="{168B1821-015E-684A-A55F-F97B56AD3A24}" destId="{0D399DF6-06B0-D743-A5BE-57F9EC27F2BA}" srcOrd="0" destOrd="0" presId="urn:microsoft.com/office/officeart/2005/8/layout/vList5"/>
    <dgm:cxn modelId="{AF975E40-E91F-1F40-8D1D-5A97AD2EA394}" type="presParOf" srcId="{168B1821-015E-684A-A55F-F97B56AD3A24}" destId="{3CE2011B-B047-854C-92FB-C2F1CAD79FF2}" srcOrd="1" destOrd="0" presId="urn:microsoft.com/office/officeart/2005/8/layout/vList5"/>
    <dgm:cxn modelId="{25E1708C-51E9-E34A-88B5-C42E15191D90}" type="presParOf" srcId="{797C4098-7623-9546-B626-9A9EDE6A1FC3}" destId="{0DE75350-DB31-C140-A24F-6B9E9CEC1E7D}" srcOrd="1" destOrd="0" presId="urn:microsoft.com/office/officeart/2005/8/layout/vList5"/>
    <dgm:cxn modelId="{9B322EF5-B230-2E4E-B73B-CCCFC8DC6F05}" type="presParOf" srcId="{797C4098-7623-9546-B626-9A9EDE6A1FC3}" destId="{1166815C-F54C-4E45-A50E-6B92D9F5F648}" srcOrd="2" destOrd="0" presId="urn:microsoft.com/office/officeart/2005/8/layout/vList5"/>
    <dgm:cxn modelId="{DC07CC97-F558-3A45-A6B7-2C472AB3C482}" type="presParOf" srcId="{1166815C-F54C-4E45-A50E-6B92D9F5F648}" destId="{493DEF92-E34D-E94E-B4F7-D19AA263902E}" srcOrd="0" destOrd="0" presId="urn:microsoft.com/office/officeart/2005/8/layout/vList5"/>
    <dgm:cxn modelId="{91008156-AD7A-0649-B9F4-CFE97D71D88B}" type="presParOf" srcId="{1166815C-F54C-4E45-A50E-6B92D9F5F648}" destId="{3FA4C309-C881-A64E-B447-FECC4EAAFACB}" srcOrd="1" destOrd="0" presId="urn:microsoft.com/office/officeart/2005/8/layout/vList5"/>
    <dgm:cxn modelId="{E464F2F6-7554-C047-A8BD-28F6AAA696B7}" type="presParOf" srcId="{797C4098-7623-9546-B626-9A9EDE6A1FC3}" destId="{CF634309-9FED-AD4E-8217-107F51E9FEDD}" srcOrd="3" destOrd="0" presId="urn:microsoft.com/office/officeart/2005/8/layout/vList5"/>
    <dgm:cxn modelId="{C5B54650-1DDB-7442-B703-1465A5149EF4}" type="presParOf" srcId="{797C4098-7623-9546-B626-9A9EDE6A1FC3}" destId="{608C89F7-3A7F-6245-AA0A-3BDCD9614758}" srcOrd="4" destOrd="0" presId="urn:microsoft.com/office/officeart/2005/8/layout/vList5"/>
    <dgm:cxn modelId="{5C8046A7-6EA0-CD4E-9DB2-65EBD7F520AF}" type="presParOf" srcId="{608C89F7-3A7F-6245-AA0A-3BDCD9614758}" destId="{7A8FA89A-1028-3943-982D-72048FF5CE27}" srcOrd="0" destOrd="0" presId="urn:microsoft.com/office/officeart/2005/8/layout/vList5"/>
    <dgm:cxn modelId="{831144FD-D39F-D540-867D-8D46F4F2529B}" type="presParOf" srcId="{608C89F7-3A7F-6245-AA0A-3BDCD9614758}" destId="{2C000878-0A4C-D34A-8298-97D4A8D69FCA}" srcOrd="1" destOrd="0" presId="urn:microsoft.com/office/officeart/2005/8/layout/vList5"/>
    <dgm:cxn modelId="{A3601875-2739-2442-A903-8C086D60FAF6}" type="presParOf" srcId="{797C4098-7623-9546-B626-9A9EDE6A1FC3}" destId="{09851DDA-91B1-6F4A-9AF7-605FEE1DEA81}" srcOrd="5" destOrd="0" presId="urn:microsoft.com/office/officeart/2005/8/layout/vList5"/>
    <dgm:cxn modelId="{A9EDCC33-D1F7-7749-9C54-C70D1810BC49}" type="presParOf" srcId="{797C4098-7623-9546-B626-9A9EDE6A1FC3}" destId="{16155500-65AE-6845-9D82-5E83C436F254}" srcOrd="6" destOrd="0" presId="urn:microsoft.com/office/officeart/2005/8/layout/vList5"/>
    <dgm:cxn modelId="{F3DB90BC-31B9-F042-AAD1-23518C9AB404}" type="presParOf" srcId="{16155500-65AE-6845-9D82-5E83C436F254}" destId="{CA283459-81B1-9043-AA96-76E9CEDE17E8}" srcOrd="0" destOrd="0" presId="urn:microsoft.com/office/officeart/2005/8/layout/vList5"/>
    <dgm:cxn modelId="{D630A56E-C389-2F43-9BD5-58509ADC5D75}" type="presParOf" srcId="{16155500-65AE-6845-9D82-5E83C436F254}" destId="{6AE08F10-9ED4-6E4F-A890-195AAA9F2F0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729003-D935-7C41-BC4F-15DA81C29F25}" type="doc">
      <dgm:prSet loTypeId="urn:microsoft.com/office/officeart/2005/8/layout/pyramid2" loCatId="" qsTypeId="urn:microsoft.com/office/officeart/2005/8/quickstyle/simple4" qsCatId="simple" csTypeId="urn:microsoft.com/office/officeart/2005/8/colors/accent1_2" csCatId="accent1" phldr="1"/>
      <dgm:spPr/>
    </dgm:pt>
    <dgm:pt modelId="{1503B6BD-2565-1346-AC4C-5830B899FD03}">
      <dgm:prSet phldrT="[Text]"/>
      <dgm:spPr/>
      <dgm:t>
        <a:bodyPr/>
        <a:lstStyle/>
        <a:p>
          <a:r>
            <a:rPr lang="en-US" dirty="0"/>
            <a:t>Attributes</a:t>
          </a:r>
        </a:p>
      </dgm:t>
    </dgm:pt>
    <dgm:pt modelId="{C0B05C94-7C7E-A643-9B78-CDAE88473B2A}" type="parTrans" cxnId="{30A643CE-9918-B340-8E38-8F73F20860EF}">
      <dgm:prSet/>
      <dgm:spPr/>
      <dgm:t>
        <a:bodyPr/>
        <a:lstStyle/>
        <a:p>
          <a:endParaRPr lang="en-US"/>
        </a:p>
      </dgm:t>
    </dgm:pt>
    <dgm:pt modelId="{A3904DE6-3707-F143-BEAC-6DC5E8283BA7}" type="sibTrans" cxnId="{30A643CE-9918-B340-8E38-8F73F20860EF}">
      <dgm:prSet/>
      <dgm:spPr/>
      <dgm:t>
        <a:bodyPr/>
        <a:lstStyle/>
        <a:p>
          <a:endParaRPr lang="en-US"/>
        </a:p>
      </dgm:t>
    </dgm:pt>
    <dgm:pt modelId="{57C43E01-B9EC-3141-9EA9-6B09A39DD37C}">
      <dgm:prSet phldrT="[Text]"/>
      <dgm:spPr/>
      <dgm:t>
        <a:bodyPr/>
        <a:lstStyle/>
        <a:p>
          <a:r>
            <a:rPr lang="en-US" dirty="0"/>
            <a:t>Identity Provider/Service provider</a:t>
          </a:r>
        </a:p>
      </dgm:t>
    </dgm:pt>
    <dgm:pt modelId="{57B14A82-1FDF-FE48-BF49-20983ACDE2AC}" type="parTrans" cxnId="{D2794A6A-D3AA-A442-A0E6-B00F0D80C813}">
      <dgm:prSet/>
      <dgm:spPr/>
      <dgm:t>
        <a:bodyPr/>
        <a:lstStyle/>
        <a:p>
          <a:endParaRPr lang="en-US"/>
        </a:p>
      </dgm:t>
    </dgm:pt>
    <dgm:pt modelId="{0D3283BB-DCF8-2948-A89E-034BAB012D86}" type="sibTrans" cxnId="{D2794A6A-D3AA-A442-A0E6-B00F0D80C813}">
      <dgm:prSet/>
      <dgm:spPr/>
      <dgm:t>
        <a:bodyPr/>
        <a:lstStyle/>
        <a:p>
          <a:endParaRPr lang="en-US"/>
        </a:p>
      </dgm:t>
    </dgm:pt>
    <dgm:pt modelId="{6BA57173-40DB-444C-8DF0-A4E404E82A1F}">
      <dgm:prSet phldrT="[Text]"/>
      <dgm:spPr/>
      <dgm:t>
        <a:bodyPr/>
        <a:lstStyle/>
        <a:p>
          <a:r>
            <a:rPr lang="en-US" dirty="0"/>
            <a:t>Discover</a:t>
          </a:r>
        </a:p>
      </dgm:t>
    </dgm:pt>
    <dgm:pt modelId="{43069A05-3D0F-D745-866B-F0EF02650A35}" type="parTrans" cxnId="{30641764-D43F-AD46-BEE5-A9734F296C09}">
      <dgm:prSet/>
      <dgm:spPr/>
      <dgm:t>
        <a:bodyPr/>
        <a:lstStyle/>
        <a:p>
          <a:endParaRPr lang="en-US"/>
        </a:p>
      </dgm:t>
    </dgm:pt>
    <dgm:pt modelId="{F8E763AA-16A9-7F4A-8E5B-848799640B35}" type="sibTrans" cxnId="{30641764-D43F-AD46-BEE5-A9734F296C09}">
      <dgm:prSet/>
      <dgm:spPr/>
      <dgm:t>
        <a:bodyPr/>
        <a:lstStyle/>
        <a:p>
          <a:endParaRPr lang="en-US"/>
        </a:p>
      </dgm:t>
    </dgm:pt>
    <dgm:pt modelId="{17EEFF09-ABA8-B040-9D29-97163062B1E8}">
      <dgm:prSet/>
      <dgm:spPr/>
      <dgm:t>
        <a:bodyPr/>
        <a:lstStyle/>
        <a:p>
          <a:r>
            <a:rPr lang="en-US" dirty="0"/>
            <a:t>Federation Tools</a:t>
          </a:r>
        </a:p>
      </dgm:t>
    </dgm:pt>
    <dgm:pt modelId="{02FB0D9B-F243-0543-BAE7-34C2D9F6EA33}" type="parTrans" cxnId="{D49EA78A-90F8-9643-9140-869A331FFC6E}">
      <dgm:prSet/>
      <dgm:spPr/>
      <dgm:t>
        <a:bodyPr/>
        <a:lstStyle/>
        <a:p>
          <a:endParaRPr lang="en-US"/>
        </a:p>
      </dgm:t>
    </dgm:pt>
    <dgm:pt modelId="{11343DC6-7517-6F43-9490-C07D3358E114}" type="sibTrans" cxnId="{D49EA78A-90F8-9643-9140-869A331FFC6E}">
      <dgm:prSet/>
      <dgm:spPr/>
      <dgm:t>
        <a:bodyPr/>
        <a:lstStyle/>
        <a:p>
          <a:endParaRPr lang="en-US"/>
        </a:p>
      </dgm:t>
    </dgm:pt>
    <dgm:pt modelId="{C434D88A-E7DC-7749-8114-8E4AE495CD01}">
      <dgm:prSet/>
      <dgm:spPr/>
      <dgm:t>
        <a:bodyPr/>
        <a:lstStyle/>
        <a:p>
          <a:r>
            <a:rPr lang="en-US" dirty="0"/>
            <a:t>Metadata</a:t>
          </a:r>
        </a:p>
      </dgm:t>
    </dgm:pt>
    <dgm:pt modelId="{09155800-535D-2D4F-B665-4F13232207F0}" type="parTrans" cxnId="{FAFA7BEA-D339-C646-A8DA-E7E13FFCA7E2}">
      <dgm:prSet/>
      <dgm:spPr/>
      <dgm:t>
        <a:bodyPr/>
        <a:lstStyle/>
        <a:p>
          <a:endParaRPr lang="en-US"/>
        </a:p>
      </dgm:t>
    </dgm:pt>
    <dgm:pt modelId="{3AE9DA1D-8F41-5848-BE19-B7C9F966299A}" type="sibTrans" cxnId="{FAFA7BEA-D339-C646-A8DA-E7E13FFCA7E2}">
      <dgm:prSet/>
      <dgm:spPr/>
      <dgm:t>
        <a:bodyPr/>
        <a:lstStyle/>
        <a:p>
          <a:endParaRPr lang="en-US"/>
        </a:p>
      </dgm:t>
    </dgm:pt>
    <dgm:pt modelId="{99B0107F-2658-4445-B788-168E537E51F0}">
      <dgm:prSet/>
      <dgm:spPr/>
      <dgm:t>
        <a:bodyPr/>
        <a:lstStyle/>
        <a:p>
          <a:r>
            <a:rPr lang="en-US" dirty="0"/>
            <a:t>Policy</a:t>
          </a:r>
        </a:p>
      </dgm:t>
    </dgm:pt>
    <dgm:pt modelId="{395A951A-CBDB-044E-A0AF-6EC7F3FDA802}" type="parTrans" cxnId="{177C219A-5CAB-FA41-AC63-2CDDD67C2177}">
      <dgm:prSet/>
      <dgm:spPr/>
      <dgm:t>
        <a:bodyPr/>
        <a:lstStyle/>
        <a:p>
          <a:endParaRPr lang="en-US"/>
        </a:p>
      </dgm:t>
    </dgm:pt>
    <dgm:pt modelId="{083620E0-BCAD-AB4E-9484-897466DA1D43}" type="sibTrans" cxnId="{177C219A-5CAB-FA41-AC63-2CDDD67C2177}">
      <dgm:prSet/>
      <dgm:spPr/>
      <dgm:t>
        <a:bodyPr/>
        <a:lstStyle/>
        <a:p>
          <a:endParaRPr lang="en-US"/>
        </a:p>
      </dgm:t>
    </dgm:pt>
    <dgm:pt modelId="{76C1AA4C-972E-9A4F-9297-AC7836F28F52}" type="pres">
      <dgm:prSet presAssocID="{53729003-D935-7C41-BC4F-15DA81C29F25}" presName="compositeShape" presStyleCnt="0">
        <dgm:presLayoutVars>
          <dgm:dir/>
          <dgm:resizeHandles/>
        </dgm:presLayoutVars>
      </dgm:prSet>
      <dgm:spPr/>
    </dgm:pt>
    <dgm:pt modelId="{69AB3F6D-092D-4141-AC80-FDA2DBB3FE68}" type="pres">
      <dgm:prSet presAssocID="{53729003-D935-7C41-BC4F-15DA81C29F25}" presName="pyramid" presStyleLbl="node1" presStyleIdx="0" presStyleCnt="1"/>
      <dgm:spPr/>
    </dgm:pt>
    <dgm:pt modelId="{3D32255F-E475-9647-8D17-4A78425568FD}" type="pres">
      <dgm:prSet presAssocID="{53729003-D935-7C41-BC4F-15DA81C29F25}" presName="theList" presStyleCnt="0"/>
      <dgm:spPr/>
    </dgm:pt>
    <dgm:pt modelId="{56B26BA8-A510-9A40-ABA2-E0BFA49BD063}" type="pres">
      <dgm:prSet presAssocID="{1503B6BD-2565-1346-AC4C-5830B899FD03}" presName="aNode" presStyleLbl="fgAcc1" presStyleIdx="0" presStyleCnt="6">
        <dgm:presLayoutVars>
          <dgm:bulletEnabled val="1"/>
        </dgm:presLayoutVars>
      </dgm:prSet>
      <dgm:spPr/>
    </dgm:pt>
    <dgm:pt modelId="{9DD8CC74-DB42-B841-8FFD-2E664F25D92B}" type="pres">
      <dgm:prSet presAssocID="{1503B6BD-2565-1346-AC4C-5830B899FD03}" presName="aSpace" presStyleCnt="0"/>
      <dgm:spPr/>
    </dgm:pt>
    <dgm:pt modelId="{70741B38-5B80-9E42-89B6-9A057695203A}" type="pres">
      <dgm:prSet presAssocID="{57C43E01-B9EC-3141-9EA9-6B09A39DD37C}" presName="aNode" presStyleLbl="fgAcc1" presStyleIdx="1" presStyleCnt="6">
        <dgm:presLayoutVars>
          <dgm:bulletEnabled val="1"/>
        </dgm:presLayoutVars>
      </dgm:prSet>
      <dgm:spPr/>
    </dgm:pt>
    <dgm:pt modelId="{8CA991AB-BC9B-324A-B959-C87DF3F61F1B}" type="pres">
      <dgm:prSet presAssocID="{57C43E01-B9EC-3141-9EA9-6B09A39DD37C}" presName="aSpace" presStyleCnt="0"/>
      <dgm:spPr/>
    </dgm:pt>
    <dgm:pt modelId="{771DEB35-AEF4-F045-91B0-94A2F640991A}" type="pres">
      <dgm:prSet presAssocID="{6BA57173-40DB-444C-8DF0-A4E404E82A1F}" presName="aNode" presStyleLbl="fgAcc1" presStyleIdx="2" presStyleCnt="6">
        <dgm:presLayoutVars>
          <dgm:bulletEnabled val="1"/>
        </dgm:presLayoutVars>
      </dgm:prSet>
      <dgm:spPr/>
    </dgm:pt>
    <dgm:pt modelId="{69627503-68E0-1B46-995E-E850A1BE6E87}" type="pres">
      <dgm:prSet presAssocID="{6BA57173-40DB-444C-8DF0-A4E404E82A1F}" presName="aSpace" presStyleCnt="0"/>
      <dgm:spPr/>
    </dgm:pt>
    <dgm:pt modelId="{79A3E3B1-873E-E347-A7EC-6CB7BA6C1151}" type="pres">
      <dgm:prSet presAssocID="{17EEFF09-ABA8-B040-9D29-97163062B1E8}" presName="aNode" presStyleLbl="fgAcc1" presStyleIdx="3" presStyleCnt="6">
        <dgm:presLayoutVars>
          <dgm:bulletEnabled val="1"/>
        </dgm:presLayoutVars>
      </dgm:prSet>
      <dgm:spPr/>
    </dgm:pt>
    <dgm:pt modelId="{6F8612A6-E531-0F4F-A509-EAC942CE439C}" type="pres">
      <dgm:prSet presAssocID="{17EEFF09-ABA8-B040-9D29-97163062B1E8}" presName="aSpace" presStyleCnt="0"/>
      <dgm:spPr/>
    </dgm:pt>
    <dgm:pt modelId="{833B8DBB-2AD1-2B4D-92FE-3E9151B30A50}" type="pres">
      <dgm:prSet presAssocID="{C434D88A-E7DC-7749-8114-8E4AE495CD01}" presName="aNode" presStyleLbl="fgAcc1" presStyleIdx="4" presStyleCnt="6">
        <dgm:presLayoutVars>
          <dgm:bulletEnabled val="1"/>
        </dgm:presLayoutVars>
      </dgm:prSet>
      <dgm:spPr/>
    </dgm:pt>
    <dgm:pt modelId="{E3DCBDB9-A0B6-AB49-8467-8860EC9393A3}" type="pres">
      <dgm:prSet presAssocID="{C434D88A-E7DC-7749-8114-8E4AE495CD01}" presName="aSpace" presStyleCnt="0"/>
      <dgm:spPr/>
    </dgm:pt>
    <dgm:pt modelId="{64B5BF4B-6A73-8A44-9313-A80461046C08}" type="pres">
      <dgm:prSet presAssocID="{99B0107F-2658-4445-B788-168E537E51F0}" presName="aNode" presStyleLbl="fgAcc1" presStyleIdx="5" presStyleCnt="6">
        <dgm:presLayoutVars>
          <dgm:bulletEnabled val="1"/>
        </dgm:presLayoutVars>
      </dgm:prSet>
      <dgm:spPr/>
    </dgm:pt>
    <dgm:pt modelId="{8EBD91D6-4013-314C-9000-2D4E176B8819}" type="pres">
      <dgm:prSet presAssocID="{99B0107F-2658-4445-B788-168E537E51F0}" presName="aSpace" presStyleCnt="0"/>
      <dgm:spPr/>
    </dgm:pt>
  </dgm:ptLst>
  <dgm:cxnLst>
    <dgm:cxn modelId="{30641764-D43F-AD46-BEE5-A9734F296C09}" srcId="{53729003-D935-7C41-BC4F-15DA81C29F25}" destId="{6BA57173-40DB-444C-8DF0-A4E404E82A1F}" srcOrd="2" destOrd="0" parTransId="{43069A05-3D0F-D745-866B-F0EF02650A35}" sibTransId="{F8E763AA-16A9-7F4A-8E5B-848799640B35}"/>
    <dgm:cxn modelId="{D2794A6A-D3AA-A442-A0E6-B00F0D80C813}" srcId="{53729003-D935-7C41-BC4F-15DA81C29F25}" destId="{57C43E01-B9EC-3141-9EA9-6B09A39DD37C}" srcOrd="1" destOrd="0" parTransId="{57B14A82-1FDF-FE48-BF49-20983ACDE2AC}" sibTransId="{0D3283BB-DCF8-2948-A89E-034BAB012D86}"/>
    <dgm:cxn modelId="{D58D494C-C4DC-6140-AC02-D10C878BF8F1}" type="presOf" srcId="{99B0107F-2658-4445-B788-168E537E51F0}" destId="{64B5BF4B-6A73-8A44-9313-A80461046C08}" srcOrd="0" destOrd="0" presId="urn:microsoft.com/office/officeart/2005/8/layout/pyramid2"/>
    <dgm:cxn modelId="{200AD972-B6ED-0844-B7CF-663B239F1A99}" type="presOf" srcId="{53729003-D935-7C41-BC4F-15DA81C29F25}" destId="{76C1AA4C-972E-9A4F-9297-AC7836F28F52}" srcOrd="0" destOrd="0" presId="urn:microsoft.com/office/officeart/2005/8/layout/pyramid2"/>
    <dgm:cxn modelId="{DED59C85-3589-E34A-A9A7-472E8E21E5E5}" type="presOf" srcId="{C434D88A-E7DC-7749-8114-8E4AE495CD01}" destId="{833B8DBB-2AD1-2B4D-92FE-3E9151B30A50}" srcOrd="0" destOrd="0" presId="urn:microsoft.com/office/officeart/2005/8/layout/pyramid2"/>
    <dgm:cxn modelId="{D49EA78A-90F8-9643-9140-869A331FFC6E}" srcId="{53729003-D935-7C41-BC4F-15DA81C29F25}" destId="{17EEFF09-ABA8-B040-9D29-97163062B1E8}" srcOrd="3" destOrd="0" parTransId="{02FB0D9B-F243-0543-BAE7-34C2D9F6EA33}" sibTransId="{11343DC6-7517-6F43-9490-C07D3358E114}"/>
    <dgm:cxn modelId="{DE9B1C8D-F553-5C4F-AF1E-1C64BA9CB98B}" type="presOf" srcId="{1503B6BD-2565-1346-AC4C-5830B899FD03}" destId="{56B26BA8-A510-9A40-ABA2-E0BFA49BD063}" srcOrd="0" destOrd="0" presId="urn:microsoft.com/office/officeart/2005/8/layout/pyramid2"/>
    <dgm:cxn modelId="{A3A89791-75BB-AA45-9A90-8423BC10B394}" type="presOf" srcId="{6BA57173-40DB-444C-8DF0-A4E404E82A1F}" destId="{771DEB35-AEF4-F045-91B0-94A2F640991A}" srcOrd="0" destOrd="0" presId="urn:microsoft.com/office/officeart/2005/8/layout/pyramid2"/>
    <dgm:cxn modelId="{177C219A-5CAB-FA41-AC63-2CDDD67C2177}" srcId="{53729003-D935-7C41-BC4F-15DA81C29F25}" destId="{99B0107F-2658-4445-B788-168E537E51F0}" srcOrd="5" destOrd="0" parTransId="{395A951A-CBDB-044E-A0AF-6EC7F3FDA802}" sibTransId="{083620E0-BCAD-AB4E-9484-897466DA1D43}"/>
    <dgm:cxn modelId="{AD7411C5-CB6F-764A-A766-6521792B12E5}" type="presOf" srcId="{17EEFF09-ABA8-B040-9D29-97163062B1E8}" destId="{79A3E3B1-873E-E347-A7EC-6CB7BA6C1151}" srcOrd="0" destOrd="0" presId="urn:microsoft.com/office/officeart/2005/8/layout/pyramid2"/>
    <dgm:cxn modelId="{30A643CE-9918-B340-8E38-8F73F20860EF}" srcId="{53729003-D935-7C41-BC4F-15DA81C29F25}" destId="{1503B6BD-2565-1346-AC4C-5830B899FD03}" srcOrd="0" destOrd="0" parTransId="{C0B05C94-7C7E-A643-9B78-CDAE88473B2A}" sibTransId="{A3904DE6-3707-F143-BEAC-6DC5E8283BA7}"/>
    <dgm:cxn modelId="{F48BDFE2-6629-2A4E-AD5A-3C1A4A0D01EA}" type="presOf" srcId="{57C43E01-B9EC-3141-9EA9-6B09A39DD37C}" destId="{70741B38-5B80-9E42-89B6-9A057695203A}" srcOrd="0" destOrd="0" presId="urn:microsoft.com/office/officeart/2005/8/layout/pyramid2"/>
    <dgm:cxn modelId="{FAFA7BEA-D339-C646-A8DA-E7E13FFCA7E2}" srcId="{53729003-D935-7C41-BC4F-15DA81C29F25}" destId="{C434D88A-E7DC-7749-8114-8E4AE495CD01}" srcOrd="4" destOrd="0" parTransId="{09155800-535D-2D4F-B665-4F13232207F0}" sibTransId="{3AE9DA1D-8F41-5848-BE19-B7C9F966299A}"/>
    <dgm:cxn modelId="{7D5764DE-10E3-2740-B615-A874D2F5EBB3}" type="presParOf" srcId="{76C1AA4C-972E-9A4F-9297-AC7836F28F52}" destId="{69AB3F6D-092D-4141-AC80-FDA2DBB3FE68}" srcOrd="0" destOrd="0" presId="urn:microsoft.com/office/officeart/2005/8/layout/pyramid2"/>
    <dgm:cxn modelId="{4359A5ED-181E-1347-A908-500A626AC3C3}" type="presParOf" srcId="{76C1AA4C-972E-9A4F-9297-AC7836F28F52}" destId="{3D32255F-E475-9647-8D17-4A78425568FD}" srcOrd="1" destOrd="0" presId="urn:microsoft.com/office/officeart/2005/8/layout/pyramid2"/>
    <dgm:cxn modelId="{A886EA8E-1432-6C41-BE76-71CA63B85EB8}" type="presParOf" srcId="{3D32255F-E475-9647-8D17-4A78425568FD}" destId="{56B26BA8-A510-9A40-ABA2-E0BFA49BD063}" srcOrd="0" destOrd="0" presId="urn:microsoft.com/office/officeart/2005/8/layout/pyramid2"/>
    <dgm:cxn modelId="{5D412B13-0599-DC40-B113-A115CB729321}" type="presParOf" srcId="{3D32255F-E475-9647-8D17-4A78425568FD}" destId="{9DD8CC74-DB42-B841-8FFD-2E664F25D92B}" srcOrd="1" destOrd="0" presId="urn:microsoft.com/office/officeart/2005/8/layout/pyramid2"/>
    <dgm:cxn modelId="{65B68F49-F7BF-8344-9955-ADEEAFFBFEEC}" type="presParOf" srcId="{3D32255F-E475-9647-8D17-4A78425568FD}" destId="{70741B38-5B80-9E42-89B6-9A057695203A}" srcOrd="2" destOrd="0" presId="urn:microsoft.com/office/officeart/2005/8/layout/pyramid2"/>
    <dgm:cxn modelId="{CF6CAB55-98FD-604E-80E7-13D5AD1A41C4}" type="presParOf" srcId="{3D32255F-E475-9647-8D17-4A78425568FD}" destId="{8CA991AB-BC9B-324A-B959-C87DF3F61F1B}" srcOrd="3" destOrd="0" presId="urn:microsoft.com/office/officeart/2005/8/layout/pyramid2"/>
    <dgm:cxn modelId="{13E4DBD7-B938-D641-83C7-2ED236C66C5A}" type="presParOf" srcId="{3D32255F-E475-9647-8D17-4A78425568FD}" destId="{771DEB35-AEF4-F045-91B0-94A2F640991A}" srcOrd="4" destOrd="0" presId="urn:microsoft.com/office/officeart/2005/8/layout/pyramid2"/>
    <dgm:cxn modelId="{CB11A39D-9AE3-F64F-865A-362A749FF74E}" type="presParOf" srcId="{3D32255F-E475-9647-8D17-4A78425568FD}" destId="{69627503-68E0-1B46-995E-E850A1BE6E87}" srcOrd="5" destOrd="0" presId="urn:microsoft.com/office/officeart/2005/8/layout/pyramid2"/>
    <dgm:cxn modelId="{B3E44DA4-695C-634B-B799-9AEBE48F77BD}" type="presParOf" srcId="{3D32255F-E475-9647-8D17-4A78425568FD}" destId="{79A3E3B1-873E-E347-A7EC-6CB7BA6C1151}" srcOrd="6" destOrd="0" presId="urn:microsoft.com/office/officeart/2005/8/layout/pyramid2"/>
    <dgm:cxn modelId="{E7111F32-50B1-8D43-970F-68F851F5BE42}" type="presParOf" srcId="{3D32255F-E475-9647-8D17-4A78425568FD}" destId="{6F8612A6-E531-0F4F-A509-EAC942CE439C}" srcOrd="7" destOrd="0" presId="urn:microsoft.com/office/officeart/2005/8/layout/pyramid2"/>
    <dgm:cxn modelId="{C4414655-846D-6847-9934-611CF52F15F9}" type="presParOf" srcId="{3D32255F-E475-9647-8D17-4A78425568FD}" destId="{833B8DBB-2AD1-2B4D-92FE-3E9151B30A50}" srcOrd="8" destOrd="0" presId="urn:microsoft.com/office/officeart/2005/8/layout/pyramid2"/>
    <dgm:cxn modelId="{3549D60D-E1FD-8446-99AE-11EAECF487C8}" type="presParOf" srcId="{3D32255F-E475-9647-8D17-4A78425568FD}" destId="{E3DCBDB9-A0B6-AB49-8467-8860EC9393A3}" srcOrd="9" destOrd="0" presId="urn:microsoft.com/office/officeart/2005/8/layout/pyramid2"/>
    <dgm:cxn modelId="{8F76EF05-3B6C-794B-8B2D-30F9F8E0F378}" type="presParOf" srcId="{3D32255F-E475-9647-8D17-4A78425568FD}" destId="{64B5BF4B-6A73-8A44-9313-A80461046C08}" srcOrd="10" destOrd="0" presId="urn:microsoft.com/office/officeart/2005/8/layout/pyramid2"/>
    <dgm:cxn modelId="{47060CC8-ED04-894F-95D6-A3C6ADAF9975}" type="presParOf" srcId="{3D32255F-E475-9647-8D17-4A78425568FD}" destId="{8EBD91D6-4013-314C-9000-2D4E176B8819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E35BC39-3E25-AF43-A7B5-9EAC75B51C7C}" type="doc">
      <dgm:prSet loTypeId="urn:microsoft.com/office/officeart/2005/8/layout/process1" loCatId="" qsTypeId="urn:microsoft.com/office/officeart/2005/8/quickstyle/3d3" qsCatId="3D" csTypeId="urn:microsoft.com/office/officeart/2005/8/colors/accent1_2" csCatId="accent1" phldr="1"/>
      <dgm:spPr/>
    </dgm:pt>
    <dgm:pt modelId="{4D56CD35-5F63-3843-91CC-946A952770E4}">
      <dgm:prSet phldrT="[Text]"/>
      <dgm:spPr/>
      <dgm:t>
        <a:bodyPr/>
        <a:lstStyle/>
        <a:p>
          <a:r>
            <a:rPr lang="en-US"/>
            <a:t>Find out if your country has an Identity federation by visiting </a:t>
          </a:r>
          <a:r>
            <a:rPr lang="en-US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https://refeds.org</a:t>
          </a:r>
          <a:r>
            <a:rPr lang="en-US"/>
            <a:t> </a:t>
          </a:r>
          <a:endParaRPr lang="en-US" dirty="0"/>
        </a:p>
      </dgm:t>
    </dgm:pt>
    <dgm:pt modelId="{D39BB94E-451F-D14E-9F27-76DEAC9AEB58}" type="parTrans" cxnId="{2288B61A-C134-174C-A345-FF647EF22885}">
      <dgm:prSet/>
      <dgm:spPr/>
      <dgm:t>
        <a:bodyPr/>
        <a:lstStyle/>
        <a:p>
          <a:endParaRPr lang="en-US"/>
        </a:p>
      </dgm:t>
    </dgm:pt>
    <dgm:pt modelId="{C7ABAEAA-197B-274D-8522-713CAC134A10}" type="sibTrans" cxnId="{2288B61A-C134-174C-A345-FF647EF22885}">
      <dgm:prSet/>
      <dgm:spPr/>
      <dgm:t>
        <a:bodyPr/>
        <a:lstStyle/>
        <a:p>
          <a:endParaRPr lang="en-US"/>
        </a:p>
      </dgm:t>
    </dgm:pt>
    <dgm:pt modelId="{C421B153-37E2-F64D-B521-5C992A8365DF}">
      <dgm:prSet phldrT="[Text]"/>
      <dgm:spPr/>
      <dgm:t>
        <a:bodyPr/>
        <a:lstStyle/>
        <a:p>
          <a:r>
            <a:rPr lang="en-US" dirty="0"/>
            <a:t>Review the </a:t>
          </a:r>
          <a:r>
            <a:rPr lang="en-US" b="1" dirty="0"/>
            <a:t>Policy</a:t>
          </a:r>
          <a:r>
            <a:rPr lang="en-US" dirty="0"/>
            <a:t> and </a:t>
          </a:r>
          <a:r>
            <a:rPr lang="en-US" b="1" dirty="0"/>
            <a:t>technical</a:t>
          </a:r>
          <a:r>
            <a:rPr lang="en-US" dirty="0"/>
            <a:t> requirements for your home federation. This will typically involve implementing SAML and agreeing to certain policy requirements</a:t>
          </a:r>
        </a:p>
      </dgm:t>
    </dgm:pt>
    <dgm:pt modelId="{B0BDAE26-B50F-054D-8B80-DF414253480D}" type="parTrans" cxnId="{7F23A8F7-D075-9647-84FC-BEC06B625D86}">
      <dgm:prSet/>
      <dgm:spPr/>
      <dgm:t>
        <a:bodyPr/>
        <a:lstStyle/>
        <a:p>
          <a:endParaRPr lang="en-US"/>
        </a:p>
      </dgm:t>
    </dgm:pt>
    <dgm:pt modelId="{530E2BC5-3EA5-7C41-974A-92C6ABA145AA}" type="sibTrans" cxnId="{7F23A8F7-D075-9647-84FC-BEC06B625D86}">
      <dgm:prSet/>
      <dgm:spPr/>
      <dgm:t>
        <a:bodyPr/>
        <a:lstStyle/>
        <a:p>
          <a:endParaRPr lang="en-US"/>
        </a:p>
      </dgm:t>
    </dgm:pt>
    <dgm:pt modelId="{75629D80-B6CA-1146-BE45-4567B578DC71}">
      <dgm:prSet phldrT="[Text]"/>
      <dgm:spPr/>
      <dgm:t>
        <a:bodyPr/>
        <a:lstStyle/>
        <a:p>
          <a:r>
            <a:rPr lang="en-US" dirty="0"/>
            <a:t>Review the services already available via your home federation</a:t>
          </a:r>
        </a:p>
      </dgm:t>
    </dgm:pt>
    <dgm:pt modelId="{0358D0D4-3D31-4C49-9371-A77EB4E66740}" type="parTrans" cxnId="{AB59DE47-5D96-6A4B-A3AB-CEEB856E5343}">
      <dgm:prSet/>
      <dgm:spPr/>
      <dgm:t>
        <a:bodyPr/>
        <a:lstStyle/>
        <a:p>
          <a:endParaRPr lang="en-US"/>
        </a:p>
      </dgm:t>
    </dgm:pt>
    <dgm:pt modelId="{CFE1AAB1-7911-7641-80E9-252E6C63E827}" type="sibTrans" cxnId="{AB59DE47-5D96-6A4B-A3AB-CEEB856E5343}">
      <dgm:prSet/>
      <dgm:spPr/>
      <dgm:t>
        <a:bodyPr/>
        <a:lstStyle/>
        <a:p>
          <a:endParaRPr lang="en-US"/>
        </a:p>
      </dgm:t>
    </dgm:pt>
    <dgm:pt modelId="{AD888B96-4D62-9D42-921B-D10A0B0E7572}">
      <dgm:prSet/>
      <dgm:spPr/>
      <dgm:t>
        <a:bodyPr/>
        <a:lstStyle/>
        <a:p>
          <a:r>
            <a:rPr lang="en-US" dirty="0"/>
            <a:t>if you don't have a home federation, contact </a:t>
          </a:r>
          <a:r>
            <a:rPr lang="en-US" b="1" dirty="0"/>
            <a:t>REFEDS</a:t>
          </a:r>
          <a:r>
            <a:rPr lang="en-US" dirty="0"/>
            <a:t> about other approaches you might be able to take</a:t>
          </a:r>
        </a:p>
      </dgm:t>
    </dgm:pt>
    <dgm:pt modelId="{09591756-9A82-F048-B366-193C3C591FA5}" type="parTrans" cxnId="{DC85943E-690B-9147-A235-C4A3FC97FCF6}">
      <dgm:prSet/>
      <dgm:spPr/>
      <dgm:t>
        <a:bodyPr/>
        <a:lstStyle/>
        <a:p>
          <a:endParaRPr lang="en-US"/>
        </a:p>
      </dgm:t>
    </dgm:pt>
    <dgm:pt modelId="{FC9244D3-3952-364C-88E8-F7A4B024774D}" type="sibTrans" cxnId="{DC85943E-690B-9147-A235-C4A3FC97FCF6}">
      <dgm:prSet/>
      <dgm:spPr/>
      <dgm:t>
        <a:bodyPr/>
        <a:lstStyle/>
        <a:p>
          <a:endParaRPr lang="en-US"/>
        </a:p>
      </dgm:t>
    </dgm:pt>
    <dgm:pt modelId="{973B33CC-C452-F24B-B452-453900B84978}" type="pres">
      <dgm:prSet presAssocID="{1E35BC39-3E25-AF43-A7B5-9EAC75B51C7C}" presName="Name0" presStyleCnt="0">
        <dgm:presLayoutVars>
          <dgm:dir/>
          <dgm:resizeHandles val="exact"/>
        </dgm:presLayoutVars>
      </dgm:prSet>
      <dgm:spPr/>
    </dgm:pt>
    <dgm:pt modelId="{089EA610-18DE-EF4F-8F67-0C9FCEA3EFD1}" type="pres">
      <dgm:prSet presAssocID="{4D56CD35-5F63-3843-91CC-946A952770E4}" presName="node" presStyleLbl="node1" presStyleIdx="0" presStyleCnt="4">
        <dgm:presLayoutVars>
          <dgm:bulletEnabled val="1"/>
        </dgm:presLayoutVars>
      </dgm:prSet>
      <dgm:spPr/>
    </dgm:pt>
    <dgm:pt modelId="{0C5DF12F-DE1F-8846-8F98-15CA885BF4B6}" type="pres">
      <dgm:prSet presAssocID="{C7ABAEAA-197B-274D-8522-713CAC134A10}" presName="sibTrans" presStyleLbl="sibTrans2D1" presStyleIdx="0" presStyleCnt="3"/>
      <dgm:spPr/>
    </dgm:pt>
    <dgm:pt modelId="{D3F019F4-6AE0-DB49-B86C-48804D5A69C2}" type="pres">
      <dgm:prSet presAssocID="{C7ABAEAA-197B-274D-8522-713CAC134A10}" presName="connectorText" presStyleLbl="sibTrans2D1" presStyleIdx="0" presStyleCnt="3"/>
      <dgm:spPr/>
    </dgm:pt>
    <dgm:pt modelId="{58200F39-6AE2-A64B-A64F-DF8B031DD1D1}" type="pres">
      <dgm:prSet presAssocID="{C421B153-37E2-F64D-B521-5C992A8365DF}" presName="node" presStyleLbl="node1" presStyleIdx="1" presStyleCnt="4">
        <dgm:presLayoutVars>
          <dgm:bulletEnabled val="1"/>
        </dgm:presLayoutVars>
      </dgm:prSet>
      <dgm:spPr/>
    </dgm:pt>
    <dgm:pt modelId="{EAEB48E6-0F28-5B47-B928-62FD806663C0}" type="pres">
      <dgm:prSet presAssocID="{530E2BC5-3EA5-7C41-974A-92C6ABA145AA}" presName="sibTrans" presStyleLbl="sibTrans2D1" presStyleIdx="1" presStyleCnt="3"/>
      <dgm:spPr/>
    </dgm:pt>
    <dgm:pt modelId="{B670E903-12EA-3149-B1CE-45CF4E1AC8E8}" type="pres">
      <dgm:prSet presAssocID="{530E2BC5-3EA5-7C41-974A-92C6ABA145AA}" presName="connectorText" presStyleLbl="sibTrans2D1" presStyleIdx="1" presStyleCnt="3"/>
      <dgm:spPr/>
    </dgm:pt>
    <dgm:pt modelId="{84AF4949-3B92-2749-A4C4-C7BCE365B3EA}" type="pres">
      <dgm:prSet presAssocID="{75629D80-B6CA-1146-BE45-4567B578DC71}" presName="node" presStyleLbl="node1" presStyleIdx="2" presStyleCnt="4">
        <dgm:presLayoutVars>
          <dgm:bulletEnabled val="1"/>
        </dgm:presLayoutVars>
      </dgm:prSet>
      <dgm:spPr/>
    </dgm:pt>
    <dgm:pt modelId="{74C72C6F-F47E-304B-A6CC-8F0CD537FD84}" type="pres">
      <dgm:prSet presAssocID="{CFE1AAB1-7911-7641-80E9-252E6C63E827}" presName="sibTrans" presStyleLbl="sibTrans2D1" presStyleIdx="2" presStyleCnt="3"/>
      <dgm:spPr/>
    </dgm:pt>
    <dgm:pt modelId="{A5F67505-FB50-1040-8C03-2EFBC706A70B}" type="pres">
      <dgm:prSet presAssocID="{CFE1AAB1-7911-7641-80E9-252E6C63E827}" presName="connectorText" presStyleLbl="sibTrans2D1" presStyleIdx="2" presStyleCnt="3"/>
      <dgm:spPr/>
    </dgm:pt>
    <dgm:pt modelId="{CD34AF0E-2597-4646-86C0-DF29962EA376}" type="pres">
      <dgm:prSet presAssocID="{AD888B96-4D62-9D42-921B-D10A0B0E7572}" presName="node" presStyleLbl="node1" presStyleIdx="3" presStyleCnt="4">
        <dgm:presLayoutVars>
          <dgm:bulletEnabled val="1"/>
        </dgm:presLayoutVars>
      </dgm:prSet>
      <dgm:spPr/>
    </dgm:pt>
  </dgm:ptLst>
  <dgm:cxnLst>
    <dgm:cxn modelId="{2288B61A-C134-174C-A345-FF647EF22885}" srcId="{1E35BC39-3E25-AF43-A7B5-9EAC75B51C7C}" destId="{4D56CD35-5F63-3843-91CC-946A952770E4}" srcOrd="0" destOrd="0" parTransId="{D39BB94E-451F-D14E-9F27-76DEAC9AEB58}" sibTransId="{C7ABAEAA-197B-274D-8522-713CAC134A10}"/>
    <dgm:cxn modelId="{9C6EDD1A-620D-6340-9E18-E428BD1E7192}" type="presOf" srcId="{75629D80-B6CA-1146-BE45-4567B578DC71}" destId="{84AF4949-3B92-2749-A4C4-C7BCE365B3EA}" srcOrd="0" destOrd="0" presId="urn:microsoft.com/office/officeart/2005/8/layout/process1"/>
    <dgm:cxn modelId="{04101D24-D6CE-374A-B038-798185C48471}" type="presOf" srcId="{CFE1AAB1-7911-7641-80E9-252E6C63E827}" destId="{A5F67505-FB50-1040-8C03-2EFBC706A70B}" srcOrd="1" destOrd="0" presId="urn:microsoft.com/office/officeart/2005/8/layout/process1"/>
    <dgm:cxn modelId="{653DC824-03E4-CA42-8066-F148B3931D92}" type="presOf" srcId="{AD888B96-4D62-9D42-921B-D10A0B0E7572}" destId="{CD34AF0E-2597-4646-86C0-DF29962EA376}" srcOrd="0" destOrd="0" presId="urn:microsoft.com/office/officeart/2005/8/layout/process1"/>
    <dgm:cxn modelId="{E5F8E325-1358-7147-8F1C-B37F24C2C4E8}" type="presOf" srcId="{C421B153-37E2-F64D-B521-5C992A8365DF}" destId="{58200F39-6AE2-A64B-A64F-DF8B031DD1D1}" srcOrd="0" destOrd="0" presId="urn:microsoft.com/office/officeart/2005/8/layout/process1"/>
    <dgm:cxn modelId="{DC85943E-690B-9147-A235-C4A3FC97FCF6}" srcId="{1E35BC39-3E25-AF43-A7B5-9EAC75B51C7C}" destId="{AD888B96-4D62-9D42-921B-D10A0B0E7572}" srcOrd="3" destOrd="0" parTransId="{09591756-9A82-F048-B366-193C3C591FA5}" sibTransId="{FC9244D3-3952-364C-88E8-F7A4B024774D}"/>
    <dgm:cxn modelId="{6B1E5B60-1B23-D744-8FF3-03D4DA4ADDEA}" type="presOf" srcId="{C7ABAEAA-197B-274D-8522-713CAC134A10}" destId="{0C5DF12F-DE1F-8846-8F98-15CA885BF4B6}" srcOrd="0" destOrd="0" presId="urn:microsoft.com/office/officeart/2005/8/layout/process1"/>
    <dgm:cxn modelId="{AB59DE47-5D96-6A4B-A3AB-CEEB856E5343}" srcId="{1E35BC39-3E25-AF43-A7B5-9EAC75B51C7C}" destId="{75629D80-B6CA-1146-BE45-4567B578DC71}" srcOrd="2" destOrd="0" parTransId="{0358D0D4-3D31-4C49-9371-A77EB4E66740}" sibTransId="{CFE1AAB1-7911-7641-80E9-252E6C63E827}"/>
    <dgm:cxn modelId="{0A8D4552-49C8-7F4F-87E8-99AC2863D1DA}" type="presOf" srcId="{CFE1AAB1-7911-7641-80E9-252E6C63E827}" destId="{74C72C6F-F47E-304B-A6CC-8F0CD537FD84}" srcOrd="0" destOrd="0" presId="urn:microsoft.com/office/officeart/2005/8/layout/process1"/>
    <dgm:cxn modelId="{247DCD73-EBA4-2D4A-B316-096FFE88CF5F}" type="presOf" srcId="{530E2BC5-3EA5-7C41-974A-92C6ABA145AA}" destId="{EAEB48E6-0F28-5B47-B928-62FD806663C0}" srcOrd="0" destOrd="0" presId="urn:microsoft.com/office/officeart/2005/8/layout/process1"/>
    <dgm:cxn modelId="{68EBD87D-68DD-AE49-AE68-A109E9D4AB0D}" type="presOf" srcId="{1E35BC39-3E25-AF43-A7B5-9EAC75B51C7C}" destId="{973B33CC-C452-F24B-B452-453900B84978}" srcOrd="0" destOrd="0" presId="urn:microsoft.com/office/officeart/2005/8/layout/process1"/>
    <dgm:cxn modelId="{0FA54AE2-0C9D-EA45-93B2-1308A5D01C5E}" type="presOf" srcId="{4D56CD35-5F63-3843-91CC-946A952770E4}" destId="{089EA610-18DE-EF4F-8F67-0C9FCEA3EFD1}" srcOrd="0" destOrd="0" presId="urn:microsoft.com/office/officeart/2005/8/layout/process1"/>
    <dgm:cxn modelId="{7050B5F0-B59E-C24A-A83C-AC5B89C21C38}" type="presOf" srcId="{530E2BC5-3EA5-7C41-974A-92C6ABA145AA}" destId="{B670E903-12EA-3149-B1CE-45CF4E1AC8E8}" srcOrd="1" destOrd="0" presId="urn:microsoft.com/office/officeart/2005/8/layout/process1"/>
    <dgm:cxn modelId="{24BBA6F7-CC89-6F4D-B053-99D880DC089F}" type="presOf" srcId="{C7ABAEAA-197B-274D-8522-713CAC134A10}" destId="{D3F019F4-6AE0-DB49-B86C-48804D5A69C2}" srcOrd="1" destOrd="0" presId="urn:microsoft.com/office/officeart/2005/8/layout/process1"/>
    <dgm:cxn modelId="{7F23A8F7-D075-9647-84FC-BEC06B625D86}" srcId="{1E35BC39-3E25-AF43-A7B5-9EAC75B51C7C}" destId="{C421B153-37E2-F64D-B521-5C992A8365DF}" srcOrd="1" destOrd="0" parTransId="{B0BDAE26-B50F-054D-8B80-DF414253480D}" sibTransId="{530E2BC5-3EA5-7C41-974A-92C6ABA145AA}"/>
    <dgm:cxn modelId="{031971E7-7036-D841-AA93-F1BF63F040D1}" type="presParOf" srcId="{973B33CC-C452-F24B-B452-453900B84978}" destId="{089EA610-18DE-EF4F-8F67-0C9FCEA3EFD1}" srcOrd="0" destOrd="0" presId="urn:microsoft.com/office/officeart/2005/8/layout/process1"/>
    <dgm:cxn modelId="{58B670BB-5169-7644-BF77-D5D33AA3BB6A}" type="presParOf" srcId="{973B33CC-C452-F24B-B452-453900B84978}" destId="{0C5DF12F-DE1F-8846-8F98-15CA885BF4B6}" srcOrd="1" destOrd="0" presId="urn:microsoft.com/office/officeart/2005/8/layout/process1"/>
    <dgm:cxn modelId="{E9FE4B7E-2B34-674D-83FD-3D7152A43A56}" type="presParOf" srcId="{0C5DF12F-DE1F-8846-8F98-15CA885BF4B6}" destId="{D3F019F4-6AE0-DB49-B86C-48804D5A69C2}" srcOrd="0" destOrd="0" presId="urn:microsoft.com/office/officeart/2005/8/layout/process1"/>
    <dgm:cxn modelId="{7A9FB9C2-C605-7348-9572-1339895AC637}" type="presParOf" srcId="{973B33CC-C452-F24B-B452-453900B84978}" destId="{58200F39-6AE2-A64B-A64F-DF8B031DD1D1}" srcOrd="2" destOrd="0" presId="urn:microsoft.com/office/officeart/2005/8/layout/process1"/>
    <dgm:cxn modelId="{EC72E3AA-2BC8-AE4B-B4DD-10D5D4607A54}" type="presParOf" srcId="{973B33CC-C452-F24B-B452-453900B84978}" destId="{EAEB48E6-0F28-5B47-B928-62FD806663C0}" srcOrd="3" destOrd="0" presId="urn:microsoft.com/office/officeart/2005/8/layout/process1"/>
    <dgm:cxn modelId="{711BD6B3-11B9-6D4D-A26C-28F0DFAE3D2E}" type="presParOf" srcId="{EAEB48E6-0F28-5B47-B928-62FD806663C0}" destId="{B670E903-12EA-3149-B1CE-45CF4E1AC8E8}" srcOrd="0" destOrd="0" presId="urn:microsoft.com/office/officeart/2005/8/layout/process1"/>
    <dgm:cxn modelId="{C2536389-9D1A-9C4C-BA06-9E842AB1E105}" type="presParOf" srcId="{973B33CC-C452-F24B-B452-453900B84978}" destId="{84AF4949-3B92-2749-A4C4-C7BCE365B3EA}" srcOrd="4" destOrd="0" presId="urn:microsoft.com/office/officeart/2005/8/layout/process1"/>
    <dgm:cxn modelId="{E043B4D1-5EEA-F142-959A-825260942C83}" type="presParOf" srcId="{973B33CC-C452-F24B-B452-453900B84978}" destId="{74C72C6F-F47E-304B-A6CC-8F0CD537FD84}" srcOrd="5" destOrd="0" presId="urn:microsoft.com/office/officeart/2005/8/layout/process1"/>
    <dgm:cxn modelId="{9D9D6050-0B20-B242-B8EC-4C100F87A58E}" type="presParOf" srcId="{74C72C6F-F47E-304B-A6CC-8F0CD537FD84}" destId="{A5F67505-FB50-1040-8C03-2EFBC706A70B}" srcOrd="0" destOrd="0" presId="urn:microsoft.com/office/officeart/2005/8/layout/process1"/>
    <dgm:cxn modelId="{2289968B-7719-DB4D-87ED-1A3131701AEB}" type="presParOf" srcId="{973B33CC-C452-F24B-B452-453900B84978}" destId="{CD34AF0E-2597-4646-86C0-DF29962EA37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36F1B9-63FC-AA46-BD9D-8A714F4C184B}" type="doc">
      <dgm:prSet loTypeId="urn:microsoft.com/office/officeart/2005/8/layout/arrow2" loCatId="" qsTypeId="urn:microsoft.com/office/officeart/2005/8/quickstyle/simple1" qsCatId="simple" csTypeId="urn:microsoft.com/office/officeart/2005/8/colors/accent1_2" csCatId="accent1" phldr="1"/>
      <dgm:spPr/>
    </dgm:pt>
    <dgm:pt modelId="{B45E58F5-6710-E549-8438-55BEEB4825E9}">
      <dgm:prSet phldrT="[Texte]"/>
      <dgm:spPr/>
      <dgm:t>
        <a:bodyPr/>
        <a:lstStyle/>
        <a:p>
          <a:r>
            <a:rPr lang="en-GB" noProof="0" dirty="0"/>
            <a:t>Local authentication</a:t>
          </a:r>
        </a:p>
      </dgm:t>
    </dgm:pt>
    <dgm:pt modelId="{6E3D5D8C-405E-9441-8B03-79C570FC4472}" type="parTrans" cxnId="{C3DCDB26-BA83-5549-9F69-389D43DFCE68}">
      <dgm:prSet/>
      <dgm:spPr/>
      <dgm:t>
        <a:bodyPr/>
        <a:lstStyle/>
        <a:p>
          <a:endParaRPr lang="en-GB" noProof="0" dirty="0"/>
        </a:p>
      </dgm:t>
    </dgm:pt>
    <dgm:pt modelId="{A922ECC6-DDA9-4F4A-9EC4-BF3C6C2F7B31}" type="sibTrans" cxnId="{C3DCDB26-BA83-5549-9F69-389D43DFCE68}">
      <dgm:prSet/>
      <dgm:spPr/>
      <dgm:t>
        <a:bodyPr/>
        <a:lstStyle/>
        <a:p>
          <a:endParaRPr lang="en-GB" noProof="0" dirty="0"/>
        </a:p>
      </dgm:t>
    </dgm:pt>
    <dgm:pt modelId="{D38C7028-22FC-1B4B-9C9F-1AD0DE6E16BB}">
      <dgm:prSet phldrT="[Texte]"/>
      <dgm:spPr/>
      <dgm:t>
        <a:bodyPr/>
        <a:lstStyle/>
        <a:p>
          <a:r>
            <a:rPr lang="en-GB" noProof="0" dirty="0"/>
            <a:t>Centralized authentication</a:t>
          </a:r>
        </a:p>
      </dgm:t>
    </dgm:pt>
    <dgm:pt modelId="{F1FD0B9E-E2E8-3D46-8F2D-2A3F8B11C729}" type="parTrans" cxnId="{3147B874-1143-E64A-981D-49CD069F6F6F}">
      <dgm:prSet/>
      <dgm:spPr/>
      <dgm:t>
        <a:bodyPr/>
        <a:lstStyle/>
        <a:p>
          <a:endParaRPr lang="en-GB" noProof="0" dirty="0"/>
        </a:p>
      </dgm:t>
    </dgm:pt>
    <dgm:pt modelId="{F78CA014-BEDB-544C-8FA7-F7ABE9DBFA07}" type="sibTrans" cxnId="{3147B874-1143-E64A-981D-49CD069F6F6F}">
      <dgm:prSet/>
      <dgm:spPr/>
      <dgm:t>
        <a:bodyPr/>
        <a:lstStyle/>
        <a:p>
          <a:endParaRPr lang="en-GB" noProof="0" dirty="0"/>
        </a:p>
      </dgm:t>
    </dgm:pt>
    <dgm:pt modelId="{DBE1CFE8-F5A5-6941-9D06-246E09F26B1B}">
      <dgm:prSet phldrT="[Texte]"/>
      <dgm:spPr/>
      <dgm:t>
        <a:bodyPr/>
        <a:lstStyle/>
        <a:p>
          <a:r>
            <a:rPr lang="en-GB" noProof="0" dirty="0"/>
            <a:t>Federation</a:t>
          </a:r>
        </a:p>
      </dgm:t>
    </dgm:pt>
    <dgm:pt modelId="{6EA0C4B0-427E-1641-8436-24D1962F4414}" type="parTrans" cxnId="{BDA72A67-0264-9544-B106-40CE221C16F9}">
      <dgm:prSet/>
      <dgm:spPr/>
      <dgm:t>
        <a:bodyPr/>
        <a:lstStyle/>
        <a:p>
          <a:endParaRPr lang="en-GB" noProof="0" dirty="0"/>
        </a:p>
      </dgm:t>
    </dgm:pt>
    <dgm:pt modelId="{692B6343-BEA6-1C49-911B-F79929459C76}" type="sibTrans" cxnId="{BDA72A67-0264-9544-B106-40CE221C16F9}">
      <dgm:prSet/>
      <dgm:spPr/>
      <dgm:t>
        <a:bodyPr/>
        <a:lstStyle/>
        <a:p>
          <a:endParaRPr lang="en-GB" noProof="0" dirty="0"/>
        </a:p>
      </dgm:t>
    </dgm:pt>
    <dgm:pt modelId="{A969B436-A4D3-0046-97A9-0CF443E47E09}">
      <dgm:prSet phldrT="[Texte]"/>
      <dgm:spPr/>
      <dgm:t>
        <a:bodyPr/>
        <a:lstStyle/>
        <a:p>
          <a:r>
            <a:rPr lang="en-GB" noProof="0" dirty="0"/>
            <a:t>1 user database /app</a:t>
          </a:r>
        </a:p>
      </dgm:t>
    </dgm:pt>
    <dgm:pt modelId="{4CC91D6F-A4FF-FF4B-B312-8FA344AA12AC}" type="parTrans" cxnId="{D066075B-F167-AD47-858A-D242703136C7}">
      <dgm:prSet/>
      <dgm:spPr/>
      <dgm:t>
        <a:bodyPr/>
        <a:lstStyle/>
        <a:p>
          <a:endParaRPr lang="en-GB" noProof="0" dirty="0"/>
        </a:p>
      </dgm:t>
    </dgm:pt>
    <dgm:pt modelId="{C06CD497-7E4B-9049-8933-49CE68595E20}" type="sibTrans" cxnId="{D066075B-F167-AD47-858A-D242703136C7}">
      <dgm:prSet/>
      <dgm:spPr/>
      <dgm:t>
        <a:bodyPr/>
        <a:lstStyle/>
        <a:p>
          <a:endParaRPr lang="en-GB" noProof="0" dirty="0"/>
        </a:p>
      </dgm:t>
    </dgm:pt>
    <dgm:pt modelId="{7D984E13-B2FC-0B43-9D97-4C7E3DCF80F0}">
      <dgm:prSet phldrT="[Texte]"/>
      <dgm:spPr/>
      <dgm:t>
        <a:bodyPr/>
        <a:lstStyle/>
        <a:p>
          <a:r>
            <a:rPr lang="en-GB" noProof="0" dirty="0"/>
            <a:t>1 user account /app</a:t>
          </a:r>
        </a:p>
      </dgm:t>
    </dgm:pt>
    <dgm:pt modelId="{A56A48C8-64A1-EB41-9BF0-A3C6F9C533D2}" type="parTrans" cxnId="{D6BE0A2F-7915-4547-985D-579E5B182010}">
      <dgm:prSet/>
      <dgm:spPr/>
      <dgm:t>
        <a:bodyPr/>
        <a:lstStyle/>
        <a:p>
          <a:endParaRPr lang="en-GB" noProof="0" dirty="0"/>
        </a:p>
      </dgm:t>
    </dgm:pt>
    <dgm:pt modelId="{F587E6D2-6C67-C14B-A2FA-A57076C85098}" type="sibTrans" cxnId="{D6BE0A2F-7915-4547-985D-579E5B182010}">
      <dgm:prSet/>
      <dgm:spPr/>
      <dgm:t>
        <a:bodyPr/>
        <a:lstStyle/>
        <a:p>
          <a:endParaRPr lang="en-GB" noProof="0" dirty="0"/>
        </a:p>
      </dgm:t>
    </dgm:pt>
    <dgm:pt modelId="{EBB97F4D-178F-7B47-BD08-2C7BF621C183}">
      <dgm:prSet phldrT="[Texte]"/>
      <dgm:spPr/>
      <dgm:t>
        <a:bodyPr/>
        <a:lstStyle/>
        <a:p>
          <a:r>
            <a:rPr lang="en-GB" noProof="0" dirty="0"/>
            <a:t>Common user database (LDAP, AD...)</a:t>
          </a:r>
        </a:p>
      </dgm:t>
    </dgm:pt>
    <dgm:pt modelId="{7DBC44F4-7538-7F49-92BB-7ADA51493436}" type="parTrans" cxnId="{AB98BB58-FBEA-2849-837C-C34A3324EF7C}">
      <dgm:prSet/>
      <dgm:spPr/>
      <dgm:t>
        <a:bodyPr/>
        <a:lstStyle/>
        <a:p>
          <a:endParaRPr lang="en-GB" noProof="0" dirty="0"/>
        </a:p>
      </dgm:t>
    </dgm:pt>
    <dgm:pt modelId="{E8961094-FFD6-8E4E-8F8A-0226B95450F8}" type="sibTrans" cxnId="{AB98BB58-FBEA-2849-837C-C34A3324EF7C}">
      <dgm:prSet/>
      <dgm:spPr/>
      <dgm:t>
        <a:bodyPr/>
        <a:lstStyle/>
        <a:p>
          <a:endParaRPr lang="en-GB" noProof="0" dirty="0"/>
        </a:p>
      </dgm:t>
    </dgm:pt>
    <dgm:pt modelId="{F9E4F38F-CB8B-D94A-A203-12E797E36AD4}">
      <dgm:prSet phldrT="[Texte]"/>
      <dgm:spPr/>
      <dgm:t>
        <a:bodyPr/>
        <a:lstStyle/>
        <a:p>
          <a:r>
            <a:rPr lang="en-GB" noProof="0" dirty="0"/>
            <a:t>1 user =&gt; 1 identity inside the organism</a:t>
          </a:r>
        </a:p>
      </dgm:t>
    </dgm:pt>
    <dgm:pt modelId="{EE0C2CB8-648E-B84D-9706-B159D9765054}" type="parTrans" cxnId="{B1F6D4D6-240C-A14B-B32A-368F4CC32F43}">
      <dgm:prSet/>
      <dgm:spPr/>
      <dgm:t>
        <a:bodyPr/>
        <a:lstStyle/>
        <a:p>
          <a:endParaRPr lang="en-GB" noProof="0" dirty="0"/>
        </a:p>
      </dgm:t>
    </dgm:pt>
    <dgm:pt modelId="{949D19D7-A64F-DE4C-AAC3-A30FA4286B88}" type="sibTrans" cxnId="{B1F6D4D6-240C-A14B-B32A-368F4CC32F43}">
      <dgm:prSet/>
      <dgm:spPr/>
      <dgm:t>
        <a:bodyPr/>
        <a:lstStyle/>
        <a:p>
          <a:endParaRPr lang="en-GB" noProof="0" dirty="0"/>
        </a:p>
      </dgm:t>
    </dgm:pt>
    <dgm:pt modelId="{00595F91-D2A1-4449-8180-78E00E27DF23}">
      <dgm:prSet phldrT="[Texte]"/>
      <dgm:spPr/>
      <dgm:t>
        <a:bodyPr/>
        <a:lstStyle/>
        <a:p>
          <a:r>
            <a:rPr lang="en-GB" noProof="0" dirty="0"/>
            <a:t>Access limited to local applications</a:t>
          </a:r>
        </a:p>
      </dgm:t>
    </dgm:pt>
    <dgm:pt modelId="{557B89EC-C936-6945-9104-8DDBF28C8929}" type="parTrans" cxnId="{5DF73627-A083-F146-BFC7-57259957E453}">
      <dgm:prSet/>
      <dgm:spPr/>
      <dgm:t>
        <a:bodyPr/>
        <a:lstStyle/>
        <a:p>
          <a:endParaRPr lang="en-GB" noProof="0" dirty="0"/>
        </a:p>
      </dgm:t>
    </dgm:pt>
    <dgm:pt modelId="{E2714F9C-54D7-A84A-99B5-E5BFDA1E3657}" type="sibTrans" cxnId="{5DF73627-A083-F146-BFC7-57259957E453}">
      <dgm:prSet/>
      <dgm:spPr/>
      <dgm:t>
        <a:bodyPr/>
        <a:lstStyle/>
        <a:p>
          <a:endParaRPr lang="en-GB" noProof="0" dirty="0"/>
        </a:p>
      </dgm:t>
    </dgm:pt>
    <dgm:pt modelId="{7D62C5DB-AF29-BD47-A77D-949E62C55F28}">
      <dgm:prSet phldrT="[Texte]"/>
      <dgm:spPr/>
      <dgm:t>
        <a:bodyPr/>
        <a:lstStyle/>
        <a:p>
          <a:r>
            <a:rPr lang="en-GB" noProof="0" dirty="0"/>
            <a:t>Common user database (LDAP, AD...) - in the organisation</a:t>
          </a:r>
        </a:p>
      </dgm:t>
    </dgm:pt>
    <dgm:pt modelId="{AD3A4113-363A-C742-B0B2-0203AF8286AA}" type="parTrans" cxnId="{786FB3A3-83E4-A140-BAA2-BAE746B19717}">
      <dgm:prSet/>
      <dgm:spPr/>
      <dgm:t>
        <a:bodyPr/>
        <a:lstStyle/>
        <a:p>
          <a:endParaRPr lang="en-GB" noProof="0" dirty="0"/>
        </a:p>
      </dgm:t>
    </dgm:pt>
    <dgm:pt modelId="{C9F6C216-E713-DF4E-9D0F-A2565C8CC97F}" type="sibTrans" cxnId="{786FB3A3-83E4-A140-BAA2-BAE746B19717}">
      <dgm:prSet/>
      <dgm:spPr/>
      <dgm:t>
        <a:bodyPr/>
        <a:lstStyle/>
        <a:p>
          <a:endParaRPr lang="en-GB" noProof="0" dirty="0"/>
        </a:p>
      </dgm:t>
    </dgm:pt>
    <dgm:pt modelId="{8013DF92-7A15-4841-99DE-CF18CCD0B481}">
      <dgm:prSet phldrT="[Texte]"/>
      <dgm:spPr/>
      <dgm:t>
        <a:bodyPr/>
        <a:lstStyle/>
        <a:p>
          <a:r>
            <a:rPr lang="en-GB" noProof="0" dirty="0"/>
            <a:t>1 user =&gt; 1 identity inside the organisation</a:t>
          </a:r>
        </a:p>
      </dgm:t>
    </dgm:pt>
    <dgm:pt modelId="{33C54CFA-2AAE-664B-BFAE-A2DFC9D078CE}" type="parTrans" cxnId="{B139D618-02E6-0646-89E1-64136A8936B0}">
      <dgm:prSet/>
      <dgm:spPr/>
      <dgm:t>
        <a:bodyPr/>
        <a:lstStyle/>
        <a:p>
          <a:endParaRPr lang="en-GB" noProof="0" dirty="0"/>
        </a:p>
      </dgm:t>
    </dgm:pt>
    <dgm:pt modelId="{D8DE5CA8-EB62-FA4B-A576-9B1F19FDAC68}" type="sibTrans" cxnId="{B139D618-02E6-0646-89E1-64136A8936B0}">
      <dgm:prSet/>
      <dgm:spPr/>
      <dgm:t>
        <a:bodyPr/>
        <a:lstStyle/>
        <a:p>
          <a:endParaRPr lang="en-GB" noProof="0" dirty="0"/>
        </a:p>
      </dgm:t>
    </dgm:pt>
    <dgm:pt modelId="{40AE1C79-18EB-2B4E-90E1-C98757CC73FD}">
      <dgm:prSet phldrT="[Texte]"/>
      <dgm:spPr/>
      <dgm:t>
        <a:bodyPr/>
        <a:lstStyle/>
        <a:p>
          <a:r>
            <a:rPr lang="en-GB" noProof="0" dirty="0"/>
            <a:t>Access to application inside AND outside the organisation</a:t>
          </a:r>
        </a:p>
      </dgm:t>
    </dgm:pt>
    <dgm:pt modelId="{DF1AF2A4-ACC9-7D42-8F23-235A0BFA1D33}" type="parTrans" cxnId="{C31FD160-B7B0-D34C-9A4C-4ECBEE4533DA}">
      <dgm:prSet/>
      <dgm:spPr/>
      <dgm:t>
        <a:bodyPr/>
        <a:lstStyle/>
        <a:p>
          <a:endParaRPr lang="en-GB" noProof="0" dirty="0"/>
        </a:p>
      </dgm:t>
    </dgm:pt>
    <dgm:pt modelId="{3EF42AD9-E93E-064A-8B32-3C9AAD697049}" type="sibTrans" cxnId="{C31FD160-B7B0-D34C-9A4C-4ECBEE4533DA}">
      <dgm:prSet/>
      <dgm:spPr/>
      <dgm:t>
        <a:bodyPr/>
        <a:lstStyle/>
        <a:p>
          <a:endParaRPr lang="en-GB" noProof="0" dirty="0"/>
        </a:p>
      </dgm:t>
    </dgm:pt>
    <dgm:pt modelId="{7C707DA1-B8D3-724E-85D1-211A05C83BFA}" type="pres">
      <dgm:prSet presAssocID="{C036F1B9-63FC-AA46-BD9D-8A714F4C184B}" presName="arrowDiagram" presStyleCnt="0">
        <dgm:presLayoutVars>
          <dgm:chMax val="5"/>
          <dgm:dir/>
          <dgm:resizeHandles val="exact"/>
        </dgm:presLayoutVars>
      </dgm:prSet>
      <dgm:spPr/>
    </dgm:pt>
    <dgm:pt modelId="{1F8BF019-04C7-204A-BCDE-08FAE84E634D}" type="pres">
      <dgm:prSet presAssocID="{C036F1B9-63FC-AA46-BD9D-8A714F4C184B}" presName="arrow" presStyleLbl="bgShp" presStyleIdx="0" presStyleCnt="1" custScaleX="133981"/>
      <dgm:spPr/>
    </dgm:pt>
    <dgm:pt modelId="{0FF8349A-7865-6E4B-80AE-92BD41064D9B}" type="pres">
      <dgm:prSet presAssocID="{C036F1B9-63FC-AA46-BD9D-8A714F4C184B}" presName="arrowDiagram3" presStyleCnt="0"/>
      <dgm:spPr/>
    </dgm:pt>
    <dgm:pt modelId="{33DA62D4-7460-F342-B73F-F371C66487D9}" type="pres">
      <dgm:prSet presAssocID="{B45E58F5-6710-E549-8438-55BEEB4825E9}" presName="bullet3a" presStyleLbl="node1" presStyleIdx="0" presStyleCnt="3" custLinFactX="-171519" custLinFactNeighborX="-200000" custLinFactNeighborY="-64869"/>
      <dgm:spPr/>
    </dgm:pt>
    <dgm:pt modelId="{2ABA67A0-E94E-404E-AF46-3C1D24E1E1C7}" type="pres">
      <dgm:prSet presAssocID="{B45E58F5-6710-E549-8438-55BEEB4825E9}" presName="textBox3a" presStyleLbl="revTx" presStyleIdx="0" presStyleCnt="3" custScaleX="155710" custLinFactNeighborX="-1974" custLinFactNeighborY="-7640">
        <dgm:presLayoutVars>
          <dgm:bulletEnabled val="1"/>
        </dgm:presLayoutVars>
      </dgm:prSet>
      <dgm:spPr/>
    </dgm:pt>
    <dgm:pt modelId="{337DF31D-2787-DE43-8F1A-BC411891970B}" type="pres">
      <dgm:prSet presAssocID="{D38C7028-22FC-1B4B-9C9F-1AD0DE6E16BB}" presName="bullet3b" presStyleLbl="node1" presStyleIdx="1" presStyleCnt="3"/>
      <dgm:spPr/>
    </dgm:pt>
    <dgm:pt modelId="{4D31CCDE-3807-714F-85F4-95E79DDCA20A}" type="pres">
      <dgm:prSet presAssocID="{D38C7028-22FC-1B4B-9C9F-1AD0DE6E16BB}" presName="textBox3b" presStyleLbl="revTx" presStyleIdx="1" presStyleCnt="3" custScaleX="173129" custLinFactNeighborX="46637" custLinFactNeighborY="451">
        <dgm:presLayoutVars>
          <dgm:bulletEnabled val="1"/>
        </dgm:presLayoutVars>
      </dgm:prSet>
      <dgm:spPr/>
    </dgm:pt>
    <dgm:pt modelId="{15A90EC0-35D5-DE44-BFB6-08A0A5F59A1A}" type="pres">
      <dgm:prSet presAssocID="{DBE1CFE8-F5A5-6941-9D06-246E09F26B1B}" presName="bullet3c" presStyleLbl="node1" presStyleIdx="2" presStyleCnt="3" custLinFactX="100000" custLinFactNeighborX="124091" custLinFactNeighborY="-42459"/>
      <dgm:spPr/>
    </dgm:pt>
    <dgm:pt modelId="{655C6398-F500-834B-936D-56FD477EB32E}" type="pres">
      <dgm:prSet presAssocID="{DBE1CFE8-F5A5-6941-9D06-246E09F26B1B}" presName="textBox3c" presStyleLbl="revTx" presStyleIdx="2" presStyleCnt="3" custScaleX="191278" custLinFactX="6050" custLinFactNeighborX="100000" custLinFactNeighborY="-1765">
        <dgm:presLayoutVars>
          <dgm:bulletEnabled val="1"/>
        </dgm:presLayoutVars>
      </dgm:prSet>
      <dgm:spPr/>
    </dgm:pt>
  </dgm:ptLst>
  <dgm:cxnLst>
    <dgm:cxn modelId="{44842009-D5B1-9F4D-8F47-01292B87A0C9}" type="presOf" srcId="{A969B436-A4D3-0046-97A9-0CF443E47E09}" destId="{2ABA67A0-E94E-404E-AF46-3C1D24E1E1C7}" srcOrd="0" destOrd="1" presId="urn:microsoft.com/office/officeart/2005/8/layout/arrow2"/>
    <dgm:cxn modelId="{7EFCE10D-490E-8D44-B80B-6630EBDB533E}" type="presOf" srcId="{DBE1CFE8-F5A5-6941-9D06-246E09F26B1B}" destId="{655C6398-F500-834B-936D-56FD477EB32E}" srcOrd="0" destOrd="0" presId="urn:microsoft.com/office/officeart/2005/8/layout/arrow2"/>
    <dgm:cxn modelId="{B139D618-02E6-0646-89E1-64136A8936B0}" srcId="{DBE1CFE8-F5A5-6941-9D06-246E09F26B1B}" destId="{8013DF92-7A15-4841-99DE-CF18CCD0B481}" srcOrd="1" destOrd="0" parTransId="{33C54CFA-2AAE-664B-BFAE-A2DFC9D078CE}" sibTransId="{D8DE5CA8-EB62-FA4B-A576-9B1F19FDAC68}"/>
    <dgm:cxn modelId="{C3DCDB26-BA83-5549-9F69-389D43DFCE68}" srcId="{C036F1B9-63FC-AA46-BD9D-8A714F4C184B}" destId="{B45E58F5-6710-E549-8438-55BEEB4825E9}" srcOrd="0" destOrd="0" parTransId="{6E3D5D8C-405E-9441-8B03-79C570FC4472}" sibTransId="{A922ECC6-DDA9-4F4A-9EC4-BF3C6C2F7B31}"/>
    <dgm:cxn modelId="{5DF73627-A083-F146-BFC7-57259957E453}" srcId="{D38C7028-22FC-1B4B-9C9F-1AD0DE6E16BB}" destId="{00595F91-D2A1-4449-8180-78E00E27DF23}" srcOrd="2" destOrd="0" parTransId="{557B89EC-C936-6945-9104-8DDBF28C8929}" sibTransId="{E2714F9C-54D7-A84A-99B5-E5BFDA1E3657}"/>
    <dgm:cxn modelId="{D6BE0A2F-7915-4547-985D-579E5B182010}" srcId="{B45E58F5-6710-E549-8438-55BEEB4825E9}" destId="{7D984E13-B2FC-0B43-9D97-4C7E3DCF80F0}" srcOrd="1" destOrd="0" parTransId="{A56A48C8-64A1-EB41-9BF0-A3C6F9C533D2}" sibTransId="{F587E6D2-6C67-C14B-A2FA-A57076C85098}"/>
    <dgm:cxn modelId="{A6E32332-AE3C-1E45-827E-A7D445A644B5}" type="presOf" srcId="{D38C7028-22FC-1B4B-9C9F-1AD0DE6E16BB}" destId="{4D31CCDE-3807-714F-85F4-95E79DDCA20A}" srcOrd="0" destOrd="0" presId="urn:microsoft.com/office/officeart/2005/8/layout/arrow2"/>
    <dgm:cxn modelId="{E6DF8E3B-FE4D-5D42-A4A9-E12A40133FAE}" type="presOf" srcId="{B45E58F5-6710-E549-8438-55BEEB4825E9}" destId="{2ABA67A0-E94E-404E-AF46-3C1D24E1E1C7}" srcOrd="0" destOrd="0" presId="urn:microsoft.com/office/officeart/2005/8/layout/arrow2"/>
    <dgm:cxn modelId="{0CA0D53E-1663-3043-8C62-3EED279A88A3}" type="presOf" srcId="{00595F91-D2A1-4449-8180-78E00E27DF23}" destId="{4D31CCDE-3807-714F-85F4-95E79DDCA20A}" srcOrd="0" destOrd="3" presId="urn:microsoft.com/office/officeart/2005/8/layout/arrow2"/>
    <dgm:cxn modelId="{D066075B-F167-AD47-858A-D242703136C7}" srcId="{B45E58F5-6710-E549-8438-55BEEB4825E9}" destId="{A969B436-A4D3-0046-97A9-0CF443E47E09}" srcOrd="0" destOrd="0" parTransId="{4CC91D6F-A4FF-FF4B-B312-8FA344AA12AC}" sibTransId="{C06CD497-7E4B-9049-8933-49CE68595E20}"/>
    <dgm:cxn modelId="{C31FD160-B7B0-D34C-9A4C-4ECBEE4533DA}" srcId="{DBE1CFE8-F5A5-6941-9D06-246E09F26B1B}" destId="{40AE1C79-18EB-2B4E-90E1-C98757CC73FD}" srcOrd="2" destOrd="0" parTransId="{DF1AF2A4-ACC9-7D42-8F23-235A0BFA1D33}" sibTransId="{3EF42AD9-E93E-064A-8B32-3C9AAD697049}"/>
    <dgm:cxn modelId="{9A60B541-1185-6E49-97A8-33AB54CAD15F}" type="presOf" srcId="{EBB97F4D-178F-7B47-BD08-2C7BF621C183}" destId="{4D31CCDE-3807-714F-85F4-95E79DDCA20A}" srcOrd="0" destOrd="1" presId="urn:microsoft.com/office/officeart/2005/8/layout/arrow2"/>
    <dgm:cxn modelId="{BDA72A67-0264-9544-B106-40CE221C16F9}" srcId="{C036F1B9-63FC-AA46-BD9D-8A714F4C184B}" destId="{DBE1CFE8-F5A5-6941-9D06-246E09F26B1B}" srcOrd="2" destOrd="0" parTransId="{6EA0C4B0-427E-1641-8436-24D1962F4414}" sibTransId="{692B6343-BEA6-1C49-911B-F79929459C76}"/>
    <dgm:cxn modelId="{1FF96349-8654-154D-B1AD-AE8D30D7C0D4}" type="presOf" srcId="{40AE1C79-18EB-2B4E-90E1-C98757CC73FD}" destId="{655C6398-F500-834B-936D-56FD477EB32E}" srcOrd="0" destOrd="3" presId="urn:microsoft.com/office/officeart/2005/8/layout/arrow2"/>
    <dgm:cxn modelId="{5774D569-14D0-B24C-9D87-B41F07C4748D}" type="presOf" srcId="{F9E4F38F-CB8B-D94A-A203-12E797E36AD4}" destId="{4D31CCDE-3807-714F-85F4-95E79DDCA20A}" srcOrd="0" destOrd="2" presId="urn:microsoft.com/office/officeart/2005/8/layout/arrow2"/>
    <dgm:cxn modelId="{04514C70-A7BD-6B40-85C2-FA268D63CED1}" type="presOf" srcId="{C036F1B9-63FC-AA46-BD9D-8A714F4C184B}" destId="{7C707DA1-B8D3-724E-85D1-211A05C83BFA}" srcOrd="0" destOrd="0" presId="urn:microsoft.com/office/officeart/2005/8/layout/arrow2"/>
    <dgm:cxn modelId="{7956DA53-B150-3040-AEB0-109641220DF8}" type="presOf" srcId="{7D984E13-B2FC-0B43-9D97-4C7E3DCF80F0}" destId="{2ABA67A0-E94E-404E-AF46-3C1D24E1E1C7}" srcOrd="0" destOrd="2" presId="urn:microsoft.com/office/officeart/2005/8/layout/arrow2"/>
    <dgm:cxn modelId="{3147B874-1143-E64A-981D-49CD069F6F6F}" srcId="{C036F1B9-63FC-AA46-BD9D-8A714F4C184B}" destId="{D38C7028-22FC-1B4B-9C9F-1AD0DE6E16BB}" srcOrd="1" destOrd="0" parTransId="{F1FD0B9E-E2E8-3D46-8F2D-2A3F8B11C729}" sibTransId="{F78CA014-BEDB-544C-8FA7-F7ABE9DBFA07}"/>
    <dgm:cxn modelId="{AB98BB58-FBEA-2849-837C-C34A3324EF7C}" srcId="{D38C7028-22FC-1B4B-9C9F-1AD0DE6E16BB}" destId="{EBB97F4D-178F-7B47-BD08-2C7BF621C183}" srcOrd="0" destOrd="0" parTransId="{7DBC44F4-7538-7F49-92BB-7ADA51493436}" sibTransId="{E8961094-FFD6-8E4E-8F8A-0226B95450F8}"/>
    <dgm:cxn modelId="{3816A57A-05EA-8043-9726-72158AD8E73D}" type="presOf" srcId="{7D62C5DB-AF29-BD47-A77D-949E62C55F28}" destId="{655C6398-F500-834B-936D-56FD477EB32E}" srcOrd="0" destOrd="1" presId="urn:microsoft.com/office/officeart/2005/8/layout/arrow2"/>
    <dgm:cxn modelId="{786FB3A3-83E4-A140-BAA2-BAE746B19717}" srcId="{DBE1CFE8-F5A5-6941-9D06-246E09F26B1B}" destId="{7D62C5DB-AF29-BD47-A77D-949E62C55F28}" srcOrd="0" destOrd="0" parTransId="{AD3A4113-363A-C742-B0B2-0203AF8286AA}" sibTransId="{C9F6C216-E713-DF4E-9D0F-A2565C8CC97F}"/>
    <dgm:cxn modelId="{451378A4-43FC-F745-B208-CA0724FCD9B4}" type="presOf" srcId="{8013DF92-7A15-4841-99DE-CF18CCD0B481}" destId="{655C6398-F500-834B-936D-56FD477EB32E}" srcOrd="0" destOrd="2" presId="urn:microsoft.com/office/officeart/2005/8/layout/arrow2"/>
    <dgm:cxn modelId="{B1F6D4D6-240C-A14B-B32A-368F4CC32F43}" srcId="{D38C7028-22FC-1B4B-9C9F-1AD0DE6E16BB}" destId="{F9E4F38F-CB8B-D94A-A203-12E797E36AD4}" srcOrd="1" destOrd="0" parTransId="{EE0C2CB8-648E-B84D-9706-B159D9765054}" sibTransId="{949D19D7-A64F-DE4C-AAC3-A30FA4286B88}"/>
    <dgm:cxn modelId="{8D41CB81-856B-E74B-90E7-D4601B0F029C}" type="presParOf" srcId="{7C707DA1-B8D3-724E-85D1-211A05C83BFA}" destId="{1F8BF019-04C7-204A-BCDE-08FAE84E634D}" srcOrd="0" destOrd="0" presId="urn:microsoft.com/office/officeart/2005/8/layout/arrow2"/>
    <dgm:cxn modelId="{DDC8A4B2-03A7-9C44-B4EC-1B87A28E523B}" type="presParOf" srcId="{7C707DA1-B8D3-724E-85D1-211A05C83BFA}" destId="{0FF8349A-7865-6E4B-80AE-92BD41064D9B}" srcOrd="1" destOrd="0" presId="urn:microsoft.com/office/officeart/2005/8/layout/arrow2"/>
    <dgm:cxn modelId="{80F53CC6-C895-DB44-943E-1D2A5AAC56BA}" type="presParOf" srcId="{0FF8349A-7865-6E4B-80AE-92BD41064D9B}" destId="{33DA62D4-7460-F342-B73F-F371C66487D9}" srcOrd="0" destOrd="0" presId="urn:microsoft.com/office/officeart/2005/8/layout/arrow2"/>
    <dgm:cxn modelId="{A2C33AD9-C83F-E542-9E9F-F1974F624202}" type="presParOf" srcId="{0FF8349A-7865-6E4B-80AE-92BD41064D9B}" destId="{2ABA67A0-E94E-404E-AF46-3C1D24E1E1C7}" srcOrd="1" destOrd="0" presId="urn:microsoft.com/office/officeart/2005/8/layout/arrow2"/>
    <dgm:cxn modelId="{9481A7E8-AECE-9D4B-89FF-10B960DB55C7}" type="presParOf" srcId="{0FF8349A-7865-6E4B-80AE-92BD41064D9B}" destId="{337DF31D-2787-DE43-8F1A-BC411891970B}" srcOrd="2" destOrd="0" presId="urn:microsoft.com/office/officeart/2005/8/layout/arrow2"/>
    <dgm:cxn modelId="{A605A0CA-0DA0-1D4F-80AC-5F99C6A10B39}" type="presParOf" srcId="{0FF8349A-7865-6E4B-80AE-92BD41064D9B}" destId="{4D31CCDE-3807-714F-85F4-95E79DDCA20A}" srcOrd="3" destOrd="0" presId="urn:microsoft.com/office/officeart/2005/8/layout/arrow2"/>
    <dgm:cxn modelId="{234D9536-D5CE-1447-8DDC-A5691FA395F9}" type="presParOf" srcId="{0FF8349A-7865-6E4B-80AE-92BD41064D9B}" destId="{15A90EC0-35D5-DE44-BFB6-08A0A5F59A1A}" srcOrd="4" destOrd="0" presId="urn:microsoft.com/office/officeart/2005/8/layout/arrow2"/>
    <dgm:cxn modelId="{48ABCE80-CC53-004B-9ADE-D29EABBB5246}" type="presParOf" srcId="{0FF8349A-7865-6E4B-80AE-92BD41064D9B}" destId="{655C6398-F500-834B-936D-56FD477EB32E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3E3F0-88B1-324E-AF72-42DECF1194E7}">
      <dsp:nvSpPr>
        <dsp:cNvPr id="0" name=""/>
        <dsp:cNvSpPr/>
      </dsp:nvSpPr>
      <dsp:spPr>
        <a:xfrm>
          <a:off x="4206239" y="51564"/>
          <a:ext cx="6309360" cy="19694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More collaboration opportunities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Potential access to more resources and data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Authoritative statement of affiliation</a:t>
          </a:r>
        </a:p>
      </dsp:txBody>
      <dsp:txXfrm>
        <a:off x="4206239" y="297751"/>
        <a:ext cx="5570800" cy="1477120"/>
      </dsp:txXfrm>
    </dsp:sp>
    <dsp:sp modelId="{130DB06C-B3FD-584D-AED0-F99B54CFEE44}">
      <dsp:nvSpPr>
        <dsp:cNvPr id="0" name=""/>
        <dsp:cNvSpPr/>
      </dsp:nvSpPr>
      <dsp:spPr>
        <a:xfrm>
          <a:off x="0" y="531"/>
          <a:ext cx="4206240" cy="2071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Students and Researchers</a:t>
          </a:r>
        </a:p>
      </dsp:txBody>
      <dsp:txXfrm>
        <a:off x="101125" y="101656"/>
        <a:ext cx="4003990" cy="1869309"/>
      </dsp:txXfrm>
    </dsp:sp>
    <dsp:sp modelId="{44EB632E-BE3B-8549-BE73-4F3D518F580C}">
      <dsp:nvSpPr>
        <dsp:cNvPr id="0" name=""/>
        <dsp:cNvSpPr/>
      </dsp:nvSpPr>
      <dsp:spPr>
        <a:xfrm>
          <a:off x="4206240" y="2279246"/>
          <a:ext cx="6309360" cy="20715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noProof="0" dirty="0"/>
            <a:t>More efficient utilisation of resources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noProof="0" dirty="0"/>
            <a:t>Easier research collaboration – can be setup within hours rather than days/weeks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noProof="0" dirty="0"/>
            <a:t>Easier to share or move data between sites/nodes – where relevant</a:t>
          </a:r>
        </a:p>
      </dsp:txBody>
      <dsp:txXfrm>
        <a:off x="4206240" y="2538191"/>
        <a:ext cx="5532525" cy="1553669"/>
      </dsp:txXfrm>
    </dsp:sp>
    <dsp:sp modelId="{D5CE3606-2BB5-9B43-A96B-FE1422945486}">
      <dsp:nvSpPr>
        <dsp:cNvPr id="0" name=""/>
        <dsp:cNvSpPr/>
      </dsp:nvSpPr>
      <dsp:spPr>
        <a:xfrm>
          <a:off x="0" y="2279246"/>
          <a:ext cx="4206240" cy="20715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/>
            <a:t>The Research Community</a:t>
          </a:r>
        </a:p>
      </dsp:txBody>
      <dsp:txXfrm>
        <a:off x="101125" y="2380371"/>
        <a:ext cx="4003990" cy="18693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252E5D-1E11-0A4E-8AB9-A19F39AE139E}">
      <dsp:nvSpPr>
        <dsp:cNvPr id="0" name=""/>
        <dsp:cNvSpPr/>
      </dsp:nvSpPr>
      <dsp:spPr>
        <a:xfrm>
          <a:off x="4206239" y="0"/>
          <a:ext cx="6309360" cy="43513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Fewer bilateral contracts; more </a:t>
          </a:r>
          <a:r>
            <a:rPr lang="en-US" sz="2400" kern="1200" dirty="0" err="1"/>
            <a:t>organisations</a:t>
          </a:r>
          <a:r>
            <a:rPr lang="en-US" sz="2400" kern="1200" dirty="0"/>
            <a:t> can function under a common framework;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 solidly branded institutional identity which improves the overall reputation of the organization;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a stronger security profile for the network.</a:t>
          </a:r>
        </a:p>
      </dsp:txBody>
      <dsp:txXfrm>
        <a:off x="4206239" y="543917"/>
        <a:ext cx="4677608" cy="3263504"/>
      </dsp:txXfrm>
    </dsp:sp>
    <dsp:sp modelId="{B3F4903A-68CE-314F-969D-4D7C605483FF}">
      <dsp:nvSpPr>
        <dsp:cNvPr id="0" name=""/>
        <dsp:cNvSpPr/>
      </dsp:nvSpPr>
      <dsp:spPr>
        <a:xfrm>
          <a:off x="0" y="0"/>
          <a:ext cx="4206240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118110" rIns="236220" bIns="11811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200" kern="1200" dirty="0"/>
            <a:t>The Campus or Institution</a:t>
          </a:r>
        </a:p>
      </dsp:txBody>
      <dsp:txXfrm>
        <a:off x="205332" y="205332"/>
        <a:ext cx="3795576" cy="39406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2011B-B047-854C-92FB-C2F1CAD79FF2}">
      <dsp:nvSpPr>
        <dsp:cNvPr id="0" name=""/>
        <dsp:cNvSpPr/>
      </dsp:nvSpPr>
      <dsp:spPr>
        <a:xfrm rot="5400000">
          <a:off x="6731621" y="-2839081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Authentication-related calls to Penn state University’s helpdesk dropped by 85% after implementing a federated approach</a:t>
          </a:r>
        </a:p>
      </dsp:txBody>
      <dsp:txXfrm rot="-5400000">
        <a:off x="3785615" y="147831"/>
        <a:ext cx="6689078" cy="756160"/>
      </dsp:txXfrm>
    </dsp:sp>
    <dsp:sp modelId="{0D399DF6-06B0-D743-A5BE-57F9EC27F2BA}">
      <dsp:nvSpPr>
        <dsp:cNvPr id="0" name=""/>
        <dsp:cNvSpPr/>
      </dsp:nvSpPr>
      <dsp:spPr>
        <a:xfrm>
          <a:off x="0" y="2177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Reduces work</a:t>
          </a:r>
        </a:p>
      </dsp:txBody>
      <dsp:txXfrm>
        <a:off x="51133" y="53310"/>
        <a:ext cx="3683350" cy="945199"/>
      </dsp:txXfrm>
    </dsp:sp>
    <dsp:sp modelId="{3FA4C309-C881-A64E-B447-FECC4EAAFACB}">
      <dsp:nvSpPr>
        <dsp:cNvPr id="0" name=""/>
        <dsp:cNvSpPr/>
      </dsp:nvSpPr>
      <dsp:spPr>
        <a:xfrm rot="5400000">
          <a:off x="6731621" y="-1739242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User data provided per transaction by the campus is likely to be up-to-date and accurate, as compared to user-centric or service-centric approaches</a:t>
          </a:r>
        </a:p>
      </dsp:txBody>
      <dsp:txXfrm rot="-5400000">
        <a:off x="3785615" y="1247670"/>
        <a:ext cx="6689078" cy="756160"/>
      </dsp:txXfrm>
    </dsp:sp>
    <dsp:sp modelId="{493DEF92-E34D-E94E-B4F7-D19AA263902E}">
      <dsp:nvSpPr>
        <dsp:cNvPr id="0" name=""/>
        <dsp:cNvSpPr/>
      </dsp:nvSpPr>
      <dsp:spPr>
        <a:xfrm>
          <a:off x="0" y="1102016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Provides current data</a:t>
          </a:r>
        </a:p>
      </dsp:txBody>
      <dsp:txXfrm>
        <a:off x="51133" y="1153149"/>
        <a:ext cx="3683350" cy="945199"/>
      </dsp:txXfrm>
    </dsp:sp>
    <dsp:sp modelId="{2C000878-0A4C-D34A-8298-97D4A8D69FCA}">
      <dsp:nvSpPr>
        <dsp:cNvPr id="0" name=""/>
        <dsp:cNvSpPr/>
      </dsp:nvSpPr>
      <dsp:spPr>
        <a:xfrm rot="5400000">
          <a:off x="6731621" y="-639403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Data is pushed to the services as needed. If those services are compromised, the attacker can’t get access to the entire user data store</a:t>
          </a:r>
        </a:p>
      </dsp:txBody>
      <dsp:txXfrm rot="-5400000">
        <a:off x="3785615" y="2347509"/>
        <a:ext cx="6689078" cy="756160"/>
      </dsp:txXfrm>
    </dsp:sp>
    <dsp:sp modelId="{7A8FA89A-1028-3943-982D-72048FF5CE27}">
      <dsp:nvSpPr>
        <dsp:cNvPr id="0" name=""/>
        <dsp:cNvSpPr/>
      </dsp:nvSpPr>
      <dsp:spPr>
        <a:xfrm>
          <a:off x="0" y="2201855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Insulation from service compromise</a:t>
          </a:r>
        </a:p>
      </dsp:txBody>
      <dsp:txXfrm>
        <a:off x="51133" y="2252988"/>
        <a:ext cx="3683350" cy="945199"/>
      </dsp:txXfrm>
    </dsp:sp>
    <dsp:sp modelId="{6AE08F10-9ED4-6E4F-A890-195AAA9F2F02}">
      <dsp:nvSpPr>
        <dsp:cNvPr id="0" name=""/>
        <dsp:cNvSpPr/>
      </dsp:nvSpPr>
      <dsp:spPr>
        <a:xfrm rot="5400000">
          <a:off x="6731621" y="460435"/>
          <a:ext cx="83797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Only the </a:t>
          </a:r>
          <a:r>
            <a:rPr lang="en-US" sz="1600" kern="1200" dirty="0" err="1"/>
            <a:t>IdP</a:t>
          </a:r>
          <a:r>
            <a:rPr lang="en-US" sz="1600" kern="1200" dirty="0"/>
            <a:t> needs to be able to contact the user data stores. All effort can be focused on securing this one connection instead of one or more connections per service</a:t>
          </a:r>
        </a:p>
      </dsp:txBody>
      <dsp:txXfrm rot="-5400000">
        <a:off x="3785615" y="3447347"/>
        <a:ext cx="6689078" cy="756160"/>
      </dsp:txXfrm>
    </dsp:sp>
    <dsp:sp modelId="{CA283459-81B1-9043-AA96-76E9CEDE17E8}">
      <dsp:nvSpPr>
        <dsp:cNvPr id="0" name=""/>
        <dsp:cNvSpPr/>
      </dsp:nvSpPr>
      <dsp:spPr>
        <a:xfrm>
          <a:off x="0" y="3301694"/>
          <a:ext cx="3785616" cy="1047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Minimise</a:t>
          </a:r>
          <a:r>
            <a:rPr lang="en-US" sz="2900" kern="1200" dirty="0"/>
            <a:t> attack surface area</a:t>
          </a:r>
        </a:p>
      </dsp:txBody>
      <dsp:txXfrm>
        <a:off x="51133" y="3352827"/>
        <a:ext cx="3683350" cy="9451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AB3F6D-092D-4141-AC80-FDA2DBB3FE68}">
      <dsp:nvSpPr>
        <dsp:cNvPr id="0" name=""/>
        <dsp:cNvSpPr/>
      </dsp:nvSpPr>
      <dsp:spPr>
        <a:xfrm>
          <a:off x="2545833" y="0"/>
          <a:ext cx="4716463" cy="4716463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6B26BA8-A510-9A40-ABA2-E0BFA49BD063}">
      <dsp:nvSpPr>
        <dsp:cNvPr id="0" name=""/>
        <dsp:cNvSpPr/>
      </dsp:nvSpPr>
      <dsp:spPr>
        <a:xfrm>
          <a:off x="4904065" y="474179"/>
          <a:ext cx="3065700" cy="5582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Attributes</a:t>
          </a:r>
        </a:p>
      </dsp:txBody>
      <dsp:txXfrm>
        <a:off x="4931316" y="501430"/>
        <a:ext cx="3011198" cy="503735"/>
      </dsp:txXfrm>
    </dsp:sp>
    <dsp:sp modelId="{70741B38-5B80-9E42-89B6-9A057695203A}">
      <dsp:nvSpPr>
        <dsp:cNvPr id="0" name=""/>
        <dsp:cNvSpPr/>
      </dsp:nvSpPr>
      <dsp:spPr>
        <a:xfrm>
          <a:off x="4904065" y="1102196"/>
          <a:ext cx="3065700" cy="5582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Identity Provider/Service provider</a:t>
          </a:r>
        </a:p>
      </dsp:txBody>
      <dsp:txXfrm>
        <a:off x="4931316" y="1129447"/>
        <a:ext cx="3011198" cy="503735"/>
      </dsp:txXfrm>
    </dsp:sp>
    <dsp:sp modelId="{771DEB35-AEF4-F045-91B0-94A2F640991A}">
      <dsp:nvSpPr>
        <dsp:cNvPr id="0" name=""/>
        <dsp:cNvSpPr/>
      </dsp:nvSpPr>
      <dsp:spPr>
        <a:xfrm>
          <a:off x="4904065" y="1730214"/>
          <a:ext cx="3065700" cy="5582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Discover</a:t>
          </a:r>
        </a:p>
      </dsp:txBody>
      <dsp:txXfrm>
        <a:off x="4931316" y="1757465"/>
        <a:ext cx="3011198" cy="503735"/>
      </dsp:txXfrm>
    </dsp:sp>
    <dsp:sp modelId="{79A3E3B1-873E-E347-A7EC-6CB7BA6C1151}">
      <dsp:nvSpPr>
        <dsp:cNvPr id="0" name=""/>
        <dsp:cNvSpPr/>
      </dsp:nvSpPr>
      <dsp:spPr>
        <a:xfrm>
          <a:off x="4904065" y="2358231"/>
          <a:ext cx="3065700" cy="5582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Federation Tools</a:t>
          </a:r>
        </a:p>
      </dsp:txBody>
      <dsp:txXfrm>
        <a:off x="4931316" y="2385482"/>
        <a:ext cx="3011198" cy="503735"/>
      </dsp:txXfrm>
    </dsp:sp>
    <dsp:sp modelId="{833B8DBB-2AD1-2B4D-92FE-3E9151B30A50}">
      <dsp:nvSpPr>
        <dsp:cNvPr id="0" name=""/>
        <dsp:cNvSpPr/>
      </dsp:nvSpPr>
      <dsp:spPr>
        <a:xfrm>
          <a:off x="4904065" y="2986248"/>
          <a:ext cx="3065700" cy="5582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Metadata</a:t>
          </a:r>
        </a:p>
      </dsp:txBody>
      <dsp:txXfrm>
        <a:off x="4931316" y="3013499"/>
        <a:ext cx="3011198" cy="503735"/>
      </dsp:txXfrm>
    </dsp:sp>
    <dsp:sp modelId="{64B5BF4B-6A73-8A44-9313-A80461046C08}">
      <dsp:nvSpPr>
        <dsp:cNvPr id="0" name=""/>
        <dsp:cNvSpPr/>
      </dsp:nvSpPr>
      <dsp:spPr>
        <a:xfrm>
          <a:off x="4904065" y="3614266"/>
          <a:ext cx="3065700" cy="55823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Policy</a:t>
          </a:r>
        </a:p>
      </dsp:txBody>
      <dsp:txXfrm>
        <a:off x="4931316" y="3641517"/>
        <a:ext cx="3011198" cy="5037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EA610-18DE-EF4F-8F67-0C9FCEA3EFD1}">
      <dsp:nvSpPr>
        <dsp:cNvPr id="0" name=""/>
        <dsp:cNvSpPr/>
      </dsp:nvSpPr>
      <dsp:spPr>
        <a:xfrm>
          <a:off x="4621" y="859217"/>
          <a:ext cx="2020453" cy="2632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Find out if your country has an Identity federation by visiting </a:t>
          </a:r>
          <a:r>
            <a:rPr lang="en-US" sz="1700" kern="1200"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https://refeds.org</a:t>
          </a:r>
          <a:r>
            <a:rPr lang="en-US" sz="1700" kern="1200"/>
            <a:t> </a:t>
          </a:r>
          <a:endParaRPr lang="en-US" sz="1700" kern="1200" dirty="0"/>
        </a:p>
      </dsp:txBody>
      <dsp:txXfrm>
        <a:off x="63798" y="918394"/>
        <a:ext cx="1902099" cy="2514549"/>
      </dsp:txXfrm>
    </dsp:sp>
    <dsp:sp modelId="{0C5DF12F-DE1F-8846-8F98-15CA885BF4B6}">
      <dsp:nvSpPr>
        <dsp:cNvPr id="0" name=""/>
        <dsp:cNvSpPr/>
      </dsp:nvSpPr>
      <dsp:spPr>
        <a:xfrm>
          <a:off x="222711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2227119" y="2025346"/>
        <a:ext cx="299835" cy="300644"/>
      </dsp:txXfrm>
    </dsp:sp>
    <dsp:sp modelId="{58200F39-6AE2-A64B-A64F-DF8B031DD1D1}">
      <dsp:nvSpPr>
        <dsp:cNvPr id="0" name=""/>
        <dsp:cNvSpPr/>
      </dsp:nvSpPr>
      <dsp:spPr>
        <a:xfrm>
          <a:off x="2833255" y="859217"/>
          <a:ext cx="2020453" cy="2632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Review the </a:t>
          </a:r>
          <a:r>
            <a:rPr lang="en-US" sz="1700" b="1" kern="1200" dirty="0"/>
            <a:t>Policy</a:t>
          </a:r>
          <a:r>
            <a:rPr lang="en-US" sz="1700" kern="1200" dirty="0"/>
            <a:t> and </a:t>
          </a:r>
          <a:r>
            <a:rPr lang="en-US" sz="1700" b="1" kern="1200" dirty="0"/>
            <a:t>technical</a:t>
          </a:r>
          <a:r>
            <a:rPr lang="en-US" sz="1700" kern="1200" dirty="0"/>
            <a:t> requirements for your home federation. This will typically involve implementing SAML and agreeing to certain policy requirements</a:t>
          </a:r>
        </a:p>
      </dsp:txBody>
      <dsp:txXfrm>
        <a:off x="2892432" y="918394"/>
        <a:ext cx="1902099" cy="2514549"/>
      </dsp:txXfrm>
    </dsp:sp>
    <dsp:sp modelId="{EAEB48E6-0F28-5B47-B928-62FD806663C0}">
      <dsp:nvSpPr>
        <dsp:cNvPr id="0" name=""/>
        <dsp:cNvSpPr/>
      </dsp:nvSpPr>
      <dsp:spPr>
        <a:xfrm>
          <a:off x="5055754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5055754" y="2025346"/>
        <a:ext cx="299835" cy="300644"/>
      </dsp:txXfrm>
    </dsp:sp>
    <dsp:sp modelId="{84AF4949-3B92-2749-A4C4-C7BCE365B3EA}">
      <dsp:nvSpPr>
        <dsp:cNvPr id="0" name=""/>
        <dsp:cNvSpPr/>
      </dsp:nvSpPr>
      <dsp:spPr>
        <a:xfrm>
          <a:off x="5661890" y="859217"/>
          <a:ext cx="2020453" cy="2632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Review the services already available via your home federation</a:t>
          </a:r>
        </a:p>
      </dsp:txBody>
      <dsp:txXfrm>
        <a:off x="5721067" y="918394"/>
        <a:ext cx="1902099" cy="2514549"/>
      </dsp:txXfrm>
    </dsp:sp>
    <dsp:sp modelId="{74C72C6F-F47E-304B-A6CC-8F0CD537FD84}">
      <dsp:nvSpPr>
        <dsp:cNvPr id="0" name=""/>
        <dsp:cNvSpPr/>
      </dsp:nvSpPr>
      <dsp:spPr>
        <a:xfrm>
          <a:off x="7884389" y="1925132"/>
          <a:ext cx="428336" cy="5010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7884389" y="2025346"/>
        <a:ext cx="299835" cy="300644"/>
      </dsp:txXfrm>
    </dsp:sp>
    <dsp:sp modelId="{CD34AF0E-2597-4646-86C0-DF29962EA376}">
      <dsp:nvSpPr>
        <dsp:cNvPr id="0" name=""/>
        <dsp:cNvSpPr/>
      </dsp:nvSpPr>
      <dsp:spPr>
        <a:xfrm>
          <a:off x="8490525" y="859217"/>
          <a:ext cx="2020453" cy="2632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if you don't have a home federation, contact </a:t>
          </a:r>
          <a:r>
            <a:rPr lang="en-US" sz="1700" b="1" kern="1200" dirty="0"/>
            <a:t>REFEDS</a:t>
          </a:r>
          <a:r>
            <a:rPr lang="en-US" sz="1700" kern="1200" dirty="0"/>
            <a:t> about other approaches you might be able to take</a:t>
          </a:r>
        </a:p>
      </dsp:txBody>
      <dsp:txXfrm>
        <a:off x="8549702" y="918394"/>
        <a:ext cx="1902099" cy="25145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BF019-04C7-204A-BCDE-08FAE84E634D}">
      <dsp:nvSpPr>
        <dsp:cNvPr id="0" name=""/>
        <dsp:cNvSpPr/>
      </dsp:nvSpPr>
      <dsp:spPr>
        <a:xfrm>
          <a:off x="707559" y="0"/>
          <a:ext cx="10377077" cy="484074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DA62D4-7460-F342-B73F-F371C66487D9}">
      <dsp:nvSpPr>
        <dsp:cNvPr id="0" name=""/>
        <dsp:cNvSpPr/>
      </dsp:nvSpPr>
      <dsp:spPr>
        <a:xfrm>
          <a:off x="2258998" y="3210449"/>
          <a:ext cx="201374" cy="2013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BA67A0-E94E-404E-AF46-3C1D24E1E1C7}">
      <dsp:nvSpPr>
        <dsp:cNvPr id="0" name=""/>
        <dsp:cNvSpPr/>
      </dsp:nvSpPr>
      <dsp:spPr>
        <a:xfrm>
          <a:off x="2569529" y="3334885"/>
          <a:ext cx="2809986" cy="13989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704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noProof="0" dirty="0"/>
            <a:t>Local authentication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noProof="0" dirty="0"/>
            <a:t>1 user database /app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noProof="0" dirty="0"/>
            <a:t>1 user account /app</a:t>
          </a:r>
        </a:p>
      </dsp:txBody>
      <dsp:txXfrm>
        <a:off x="2569529" y="3334885"/>
        <a:ext cx="2809986" cy="1398974"/>
      </dsp:txXfrm>
    </dsp:sp>
    <dsp:sp modelId="{337DF31D-2787-DE43-8F1A-BC411891970B}">
      <dsp:nvSpPr>
        <dsp:cNvPr id="0" name=""/>
        <dsp:cNvSpPr/>
      </dsp:nvSpPr>
      <dsp:spPr>
        <a:xfrm>
          <a:off x="4784664" y="2025366"/>
          <a:ext cx="364023" cy="3640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1CCDE-3807-714F-85F4-95E79DDCA20A}">
      <dsp:nvSpPr>
        <dsp:cNvPr id="0" name=""/>
        <dsp:cNvSpPr/>
      </dsp:nvSpPr>
      <dsp:spPr>
        <a:xfrm>
          <a:off x="5153908" y="2207377"/>
          <a:ext cx="3218198" cy="2633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889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noProof="0" dirty="0"/>
            <a:t>Centralized authentication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noProof="0" dirty="0"/>
            <a:t>Common user database (LDAP, AD...)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noProof="0" dirty="0"/>
            <a:t>1 user =&gt; 1 identity inside the organism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noProof="0" dirty="0"/>
            <a:t>Access limited to local applications</a:t>
          </a:r>
        </a:p>
      </dsp:txBody>
      <dsp:txXfrm>
        <a:off x="5153908" y="2207377"/>
        <a:ext cx="3218198" cy="2633363"/>
      </dsp:txXfrm>
    </dsp:sp>
    <dsp:sp modelId="{15A90EC0-35D5-DE44-BFB6-08A0A5F59A1A}">
      <dsp:nvSpPr>
        <dsp:cNvPr id="0" name=""/>
        <dsp:cNvSpPr/>
      </dsp:nvSpPr>
      <dsp:spPr>
        <a:xfrm>
          <a:off x="8050492" y="1010953"/>
          <a:ext cx="503437" cy="5034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C6398-F500-834B-936D-56FD477EB32E}">
      <dsp:nvSpPr>
        <dsp:cNvPr id="0" name=""/>
        <dsp:cNvSpPr/>
      </dsp:nvSpPr>
      <dsp:spPr>
        <a:xfrm>
          <a:off x="8236636" y="1417045"/>
          <a:ext cx="3555560" cy="3364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61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noProof="0" dirty="0"/>
            <a:t>Federation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noProof="0" dirty="0"/>
            <a:t>Common user database (LDAP, AD...) - in the organisation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noProof="0" dirty="0"/>
            <a:t>1 user =&gt; 1 identity inside the organisation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noProof="0" dirty="0"/>
            <a:t>Access to application inside AND outside the organisation</a:t>
          </a:r>
        </a:p>
      </dsp:txBody>
      <dsp:txXfrm>
        <a:off x="8236636" y="1417045"/>
        <a:ext cx="3555560" cy="3364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B44B-34D8-AB49-B7F0-061D81281D90}" type="datetimeFigureOut">
              <a:rPr lang="en-GB" smtClean="0"/>
              <a:t>04/07/2023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8FFF46-22A5-7E49-8A49-57CBC7DB99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06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FF46-22A5-7E49-8A49-57CBC7DB99BE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815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FF46-22A5-7E49-8A49-57CBC7DB99BE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755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FF46-22A5-7E49-8A49-57CBC7DB99BE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208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8232F7-8E10-A143-B51C-C7C86EED3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158CB11-FFBA-0A47-AD74-B850F0D59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EE01F0-A17A-A942-884D-CAAFDC96E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3FFB5A-D2EA-6C49-B68E-AD7010800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D1D418-175E-9849-A339-17F2033AF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91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ACBE7-89C9-0A42-BF60-999EFB20F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1A4637A-8F8A-DA42-BD4A-829D04A528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9E22E2-5FD8-ED45-8322-292833416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5A4761-C7DC-2041-A9E0-85C0179C7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B4589E-F18B-E84B-B25A-92183DA9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860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1442DDC-8BE9-AD42-93C9-0850D9472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FE069EA-72EF-7A4A-BABD-2E539D7208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A6149E-FEB4-204F-90F6-2CF42B44D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F45630-7647-2448-9201-43E4ED810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28AEEC-189C-7F47-B00E-D6CCA519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24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8C6F79-B0F9-F44D-BBEA-36FDFFF6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8061F2-A451-E549-97A1-EFB908A7D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B7D22D-0932-1B46-9CCE-D1994B247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1E7C63-6693-3340-9F5D-8077491A1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36F2DB-E28E-F24B-9869-47314879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82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E6BC16-E466-454F-98C1-BC2B27C00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6833E5-6D14-CF4F-AB26-9DFFE9E7A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BB5D0E-6C69-AD4F-A3B1-D93DD1E5A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04714D-FAA9-BE4C-992D-244792AED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CEE985-9F5B-8C4B-9522-F06340E36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44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BA94F7-CA67-A045-91CE-B7A120822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ED339D-A98B-CF4A-A0B8-E2A20BC8B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C8D9C7-2C90-FB40-BD29-D6F6558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3E9E18-93C9-614F-8080-74190A88B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436983-17A1-0641-A454-98D82C75D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0319D85-E1DF-684E-9FC6-ADD6D4407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105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30821B-44DD-6E4D-B180-8B19D7026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556B61-9A87-9147-815A-33E7364EB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4119F34-C6DB-4D48-9F22-8ED8469243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B5E98B-BDF4-2243-8279-E4CB5450E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881ABA0-1C74-6844-8EAE-435670397A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B401B70-6BDD-B742-9CC7-791CD7BA5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3CD99E-CACB-084C-8B97-BDB117680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3E58593-B4F8-1245-B5FE-F558BADEB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57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7C01F6-540B-A644-A5FF-6125995B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5B94FEF-0BCD-434F-82B0-E744D8E9E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30BDE4E-434D-214E-B58C-6DAA12549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E4CDE2-EBD3-9446-BEA2-117E3C8AE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790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AA85EB-D587-074D-8FEA-764F85925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461B8CD-377B-BF4C-8AB4-6A9D8039A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0A8257-E6AD-994E-944A-6DEEA936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9999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5E672E-751B-064F-B480-3BCC8A1D2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631BB3-C606-AB49-B920-F3F7F974D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D8B07A-910D-8A43-9C96-BE8AD59AD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8C9CA9-77B8-6744-8579-72796925A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76A711-7A6B-A64B-A888-215E99A9F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FA432E-977C-704B-9BD7-6E6060B15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97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796BF6-5602-544E-B33E-9809ABCC8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F200ECB-42E2-FA40-92A0-4A24F6C25E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32B914-4669-6C44-8805-37DA90126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7DA568-45F7-E845-AA54-47D592A30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685A6D-A7B1-EB4B-8A28-19B5054BD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04CDEA3-4E0F-6F4D-8009-185F271C6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56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AA2CBBA-671B-9743-BA84-FA72F049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0C3AEC-A2F3-5B43-8216-5DC1B8059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611320-2259-9D44-B76F-AFEF3F722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5E9B4-8B8A-DA4B-88A9-DDEEF39246A2}" type="datetimeFigureOut">
              <a:rPr lang="fr-FR" smtClean="0"/>
              <a:t>04/07/2023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D8D7F35-C1CE-7847-857A-9235A5D0D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FD3D5C-54B0-0A40-972E-08064A061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007ED-F26B-DE45-A8EC-D91CF82025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80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rendez-vous.renater.fr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geant.org/display/eduGAIN/IDP+Attribute+Profile+and+Recommended+Attributes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onsortiumGARR/idem-tutorials" TargetMode="External"/><Relationship Id="rId2" Type="http://schemas.openxmlformats.org/officeDocument/2006/relationships/hyperlink" Target="https://geanttraining.cynet.ac.cy/sp-garr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onsortiumGARR/idem-tutorials/blob/master/idem-fedops/HOWTO-Shibboleth/Identity%20Provider/Debian/HOWTO%20Install%20and%20Configure%20a%20Shibboleth%20IdP%20v3.4.x%20on%20Debian%209%20Linux%20with%20Apache2%20+%20Jetty9.md" TargetMode="External"/><Relationship Id="rId2" Type="http://schemas.openxmlformats.org/officeDocument/2006/relationships/hyperlink" Target="https://github.com/ConsortiumGARR/idem-tutorials/blob/master/idem-fedops/HOWTO-Shibboleth/Identity%20Provider/CentOS/HOWTO%20Install%20and%20Configure%20a%20Shibboleth%20IdP%20v3.4.x%20on%20CentOS%207%20with%20Apache2%20+%20Jetty9.m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ConsortiumGARR/idem-tutorials/blob/master/idem-fedops/HOWTO-Shibboleth/Identity%20Provider/Ubuntu/HOWTO%20Install%20and%20Configure%20a%20Shibboleth%20IdP%20v3.4.3%20on%20Ubuntu%20Linux%20LTS%2018.04%20with%20Apache2%20+%20Jetty9.md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github.com/ConsortiumGARR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t.refeds.org/" TargetMode="External"/><Relationship Id="rId2" Type="http://schemas.openxmlformats.org/officeDocument/2006/relationships/hyperlink" Target="https://refed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ugain.org/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nsrc.org/fedid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92240-66C7-7046-A49B-C171927303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b="1" dirty="0"/>
              <a:t>Identity Federations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31E4BB-44E9-9A4C-9F0B-687B26D1F9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t"/>
          <a:lstStyle/>
          <a:p>
            <a:r>
              <a:rPr lang="en-US" b="1" dirty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50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D34C3-162B-FC01-C79B-7D43CE3FC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Federation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62632A-5F51-0C19-3537-3E258B8F9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OAuth</a:t>
            </a:r>
            <a:endParaRPr lang="en-US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open standard for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authorisation</a:t>
            </a:r>
            <a:endParaRPr lang="en-US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E.g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: ability to sign in to third-party website after signing in to google once</a:t>
            </a:r>
            <a:endParaRPr lang="en-US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SAML, Security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Assertion Markup Language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7700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29E30-2E1F-244B-C4F2-4EC7A4D2F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Federation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1DD3D8-4B1B-8844-C179-A3EBC51F5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Microsoft Active Directory Federation Services (ADFS)</a:t>
            </a:r>
            <a:endParaRPr lang="en-US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Shibboleth</a:t>
            </a:r>
            <a:endParaRPr lang="en-US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Open source SSO solution</a:t>
            </a:r>
            <a:endParaRPr lang="en-US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OpenID</a:t>
            </a:r>
            <a:endParaRPr lang="en-US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Internet SSO</a:t>
            </a:r>
            <a:endParaRPr lang="en-US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Authenticate once and you are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authorised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multiple websites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94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40C21-1CEB-3E4B-A2D0-FC4BE12E9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Why Federate?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816A87A-8C73-DA4E-9179-1CBD46936B4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8522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86EDD-CCB6-F14C-BA35-11DBC8035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Building Blocks of a Federation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AB8DCFC-E1A5-0744-9E05-81FA1996DD6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460500"/>
          <a:ext cx="10515600" cy="471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1508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5FCAF-6D44-814D-8087-D71C8AC1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How to join a Federation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BB7CCA0-FD3F-3040-85D2-B2F7E1016ED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39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EFEDs (Uganda)">
            <a:extLst>
              <a:ext uri="{FF2B5EF4-FFF2-40B4-BE49-F238E27FC236}">
                <a16:creationId xmlns:a16="http://schemas.microsoft.com/office/drawing/2014/main" id="{7B367DAA-99E3-D9CF-CBD3-658EF956A6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275540"/>
            <a:ext cx="7770020" cy="43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697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44DF37-9803-0D49-BF8E-F64322768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err="1"/>
              <a:t>IdP</a:t>
            </a:r>
            <a:r>
              <a:rPr lang="fr-FR" b="1" dirty="0"/>
              <a:t> Marathon - Agenda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81012B-EA1D-D24F-BE7D-FCB958249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Quick introduction to SAML and Federation principles</a:t>
            </a:r>
          </a:p>
          <a:p>
            <a:r>
              <a:rPr lang="en-GB" dirty="0"/>
              <a:t>Hands-on IdP (later)</a:t>
            </a:r>
          </a:p>
        </p:txBody>
      </p:sp>
    </p:spTree>
    <p:extLst>
      <p:ext uri="{BB962C8B-B14F-4D97-AF65-F5344CB8AC3E}">
        <p14:creationId xmlns:p14="http://schemas.microsoft.com/office/powerpoint/2010/main" val="2863728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157704-0DFC-1547-8575-6C7BBC64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SAML &amp; Federation quick tour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794554-63CF-B549-9DD9-213A50E8B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/>
              <a:t>SAML ? Federation ?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/>
              <a:t>types of entities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/>
              <a:t>notion of trust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/>
              <a:t>workflow federated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/>
              <a:t>point-to-point vs federation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IdP useful information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/>
              <a:t>Certificates</a:t>
            </a:r>
          </a:p>
          <a:p>
            <a:pPr lvl="1">
              <a:buFont typeface="Wingdings" pitchFamily="2" charset="2"/>
              <a:buChar char="§"/>
            </a:pPr>
            <a:r>
              <a:rPr lang="en-GB" dirty="0"/>
              <a:t>Useful attributes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Useful information for the marathon</a:t>
            </a:r>
          </a:p>
          <a:p>
            <a:pPr lvl="1">
              <a:buFont typeface="Wingdings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9190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C3B139-77AF-1C4D-9300-43DDD755F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Authentication management evolution</a:t>
            </a:r>
          </a:p>
        </p:txBody>
      </p:sp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3EA0B6C7-7BE3-0C42-B2E1-A49C14F600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221946"/>
              </p:ext>
            </p:extLst>
          </p:nvPr>
        </p:nvGraphicFramePr>
        <p:xfrm>
          <a:off x="130629" y="1690688"/>
          <a:ext cx="11792197" cy="4840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41162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56B768-5A73-4246-82C9-449E8563B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SAML </a:t>
            </a:r>
            <a:r>
              <a:rPr lang="fr-FR" b="1" dirty="0" err="1"/>
              <a:t>Entities</a:t>
            </a:r>
            <a:endParaRPr lang="fr-FR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6CA21F-0AEE-644E-B8BB-73BACA7D7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Service Provider (SP)</a:t>
            </a:r>
          </a:p>
          <a:p>
            <a:pPr lvl="1"/>
            <a:r>
              <a:rPr lang="fr-FR" dirty="0"/>
              <a:t>The application </a:t>
            </a:r>
            <a:r>
              <a:rPr lang="fr-FR" dirty="0" err="1"/>
              <a:t>that</a:t>
            </a:r>
            <a:r>
              <a:rPr lang="fr-FR" dirty="0"/>
              <a:t> one </a:t>
            </a:r>
            <a:r>
              <a:rPr lang="fr-FR" dirty="0" err="1"/>
              <a:t>want</a:t>
            </a:r>
            <a:r>
              <a:rPr lang="fr-FR" dirty="0"/>
              <a:t> to </a:t>
            </a:r>
            <a:r>
              <a:rPr lang="fr-FR" dirty="0" err="1"/>
              <a:t>access</a:t>
            </a:r>
            <a:endParaRPr lang="fr-FR" dirty="0"/>
          </a:p>
          <a:p>
            <a:r>
              <a:rPr lang="fr-FR" dirty="0" err="1"/>
              <a:t>Identity</a:t>
            </a:r>
            <a:r>
              <a:rPr lang="fr-FR" dirty="0"/>
              <a:t> Provider (</a:t>
            </a:r>
            <a:r>
              <a:rPr lang="fr-FR" dirty="0" err="1"/>
              <a:t>IdP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The server to </a:t>
            </a:r>
            <a:r>
              <a:rPr lang="fr-FR" dirty="0" err="1"/>
              <a:t>which</a:t>
            </a:r>
            <a:r>
              <a:rPr lang="fr-FR" dirty="0"/>
              <a:t> the SP </a:t>
            </a:r>
            <a:r>
              <a:rPr lang="fr-FR" dirty="0" err="1">
                <a:solidFill>
                  <a:srgbClr val="FF0000"/>
                </a:solidFill>
              </a:rPr>
              <a:t>delegates</a:t>
            </a:r>
            <a:r>
              <a:rPr lang="fr-FR" dirty="0"/>
              <a:t> the </a:t>
            </a:r>
            <a:r>
              <a:rPr lang="fr-FR" dirty="0" err="1"/>
              <a:t>authentication</a:t>
            </a:r>
            <a:endParaRPr lang="fr-FR" dirty="0"/>
          </a:p>
          <a:p>
            <a:pPr lvl="1"/>
            <a:endParaRPr lang="fr-FR" dirty="0"/>
          </a:p>
          <a:p>
            <a:r>
              <a:rPr lang="fr-FR" dirty="0" err="1"/>
              <a:t>Upon</a:t>
            </a:r>
            <a:r>
              <a:rPr lang="fr-FR" dirty="0"/>
              <a:t> </a:t>
            </a:r>
            <a:r>
              <a:rPr lang="fr-FR" dirty="0" err="1"/>
              <a:t>successful</a:t>
            </a:r>
            <a:r>
              <a:rPr lang="fr-FR" dirty="0"/>
              <a:t> </a:t>
            </a:r>
            <a:r>
              <a:rPr lang="fr-FR" dirty="0" err="1"/>
              <a:t>authentication</a:t>
            </a:r>
            <a:r>
              <a:rPr lang="fr-FR" dirty="0"/>
              <a:t>, the </a:t>
            </a:r>
            <a:r>
              <a:rPr lang="fr-FR" dirty="0" err="1"/>
              <a:t>IdP</a:t>
            </a:r>
            <a:r>
              <a:rPr lang="fr-FR" dirty="0"/>
              <a:t> </a:t>
            </a:r>
            <a:r>
              <a:rPr lang="fr-FR" dirty="0" err="1"/>
              <a:t>provides</a:t>
            </a:r>
            <a:r>
              <a:rPr lang="fr-FR" dirty="0"/>
              <a:t> information about the user (</a:t>
            </a:r>
            <a:r>
              <a:rPr lang="fr-FR" dirty="0" err="1"/>
              <a:t>attributes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Exchanges are </a:t>
            </a:r>
            <a:r>
              <a:rPr lang="fr-FR" dirty="0" err="1"/>
              <a:t>signed</a:t>
            </a:r>
            <a:r>
              <a:rPr lang="fr-FR" dirty="0"/>
              <a:t> and </a:t>
            </a:r>
            <a:r>
              <a:rPr lang="fr-FR" dirty="0" err="1"/>
              <a:t>eventually</a:t>
            </a:r>
            <a:r>
              <a:rPr lang="fr-FR" dirty="0"/>
              <a:t> </a:t>
            </a:r>
            <a:r>
              <a:rPr lang="fr-FR" dirty="0" err="1"/>
              <a:t>ciphered</a:t>
            </a:r>
            <a:endParaRPr lang="fr-FR" dirty="0"/>
          </a:p>
          <a:p>
            <a:pPr lvl="1"/>
            <a:endParaRPr lang="fr-FR" dirty="0"/>
          </a:p>
          <a:p>
            <a:r>
              <a:rPr lang="fr-FR" dirty="0" err="1"/>
              <a:t>Each</a:t>
            </a:r>
            <a:r>
              <a:rPr lang="fr-FR" dirty="0"/>
              <a:t> </a:t>
            </a:r>
            <a:r>
              <a:rPr lang="fr-FR" dirty="0" err="1"/>
              <a:t>entity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described</a:t>
            </a:r>
            <a:r>
              <a:rPr lang="fr-FR" dirty="0"/>
              <a:t> </a:t>
            </a:r>
            <a:r>
              <a:rPr lang="fr-FR" dirty="0" err="1"/>
              <a:t>through</a:t>
            </a:r>
            <a:r>
              <a:rPr lang="fr-FR" dirty="0"/>
              <a:t> the </a:t>
            </a:r>
            <a:r>
              <a:rPr lang="fr-FR" dirty="0" err="1"/>
              <a:t>means</a:t>
            </a:r>
            <a:r>
              <a:rPr lang="fr-FR" dirty="0"/>
              <a:t> of </a:t>
            </a:r>
            <a:r>
              <a:rPr lang="fr-FR" dirty="0" err="1">
                <a:solidFill>
                  <a:srgbClr val="FF0000"/>
                </a:solidFill>
              </a:rPr>
              <a:t>metadata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327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34AC7-D0DC-144A-8828-B709A490E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DB80D-3ADA-7D4B-9E2E-C1DE428E9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What an Identity Federation is,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What benefits engaging with an Identity federation can bring to your campus and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How you can join an Identity Federation to achieve these benefits</a:t>
            </a:r>
          </a:p>
        </p:txBody>
      </p:sp>
    </p:spTree>
    <p:extLst>
      <p:ext uri="{BB962C8B-B14F-4D97-AF65-F5344CB8AC3E}">
        <p14:creationId xmlns:p14="http://schemas.microsoft.com/office/powerpoint/2010/main" val="25434420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06F7D8-54CE-814D-83EF-967168B00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err="1"/>
              <a:t>Attributes</a:t>
            </a:r>
            <a:r>
              <a:rPr lang="fr-FR" b="1" dirty="0"/>
              <a:t> exchange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75F595C-20DF-2740-9992-50E0C56FC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495" y="3573016"/>
            <a:ext cx="1008063" cy="719138"/>
          </a:xfrm>
          <a:prstGeom prst="rect">
            <a:avLst/>
          </a:prstGeom>
          <a:solidFill>
            <a:srgbClr val="3333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9990" tIns="83871" rIns="89990" bIns="46796" anchor="ctr"/>
          <a:lstStyle/>
          <a:p>
            <a:pPr algn="ctr">
              <a:tabLst>
                <a:tab pos="0" algn="l"/>
                <a:tab pos="447629" algn="l"/>
                <a:tab pos="896846" algn="l"/>
                <a:tab pos="1346062" algn="l"/>
                <a:tab pos="1795279" algn="l"/>
                <a:tab pos="2244495" algn="l"/>
                <a:tab pos="2693712" algn="l"/>
                <a:tab pos="3142928" algn="l"/>
                <a:tab pos="3592145" algn="l"/>
                <a:tab pos="4041361" algn="l"/>
                <a:tab pos="4490578" algn="l"/>
                <a:tab pos="4939794" algn="l"/>
                <a:tab pos="5389011" algn="l"/>
                <a:tab pos="5838227" algn="l"/>
                <a:tab pos="6287444" algn="l"/>
                <a:tab pos="6736661" algn="l"/>
                <a:tab pos="7185877" algn="l"/>
                <a:tab pos="7635093" algn="l"/>
                <a:tab pos="8084310" algn="l"/>
                <a:tab pos="8533526" algn="l"/>
                <a:tab pos="8982744" algn="l"/>
              </a:tabLst>
            </a:pPr>
            <a:r>
              <a:rPr lang="fr-FR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793B57F-97AB-B042-A607-9AE963E0B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9233" y="3573019"/>
            <a:ext cx="935037" cy="720725"/>
          </a:xfrm>
          <a:prstGeom prst="rect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9990" tIns="83871" rIns="89990" bIns="46796" anchor="ctr"/>
          <a:lstStyle/>
          <a:p>
            <a:pPr algn="ctr">
              <a:tabLst>
                <a:tab pos="0" algn="l"/>
                <a:tab pos="447629" algn="l"/>
                <a:tab pos="896846" algn="l"/>
                <a:tab pos="1346062" algn="l"/>
                <a:tab pos="1795279" algn="l"/>
                <a:tab pos="2244495" algn="l"/>
                <a:tab pos="2693712" algn="l"/>
                <a:tab pos="3142928" algn="l"/>
                <a:tab pos="3592145" algn="l"/>
                <a:tab pos="4041361" algn="l"/>
                <a:tab pos="4490578" algn="l"/>
                <a:tab pos="4939794" algn="l"/>
                <a:tab pos="5389011" algn="l"/>
                <a:tab pos="5838227" algn="l"/>
                <a:tab pos="6287444" algn="l"/>
                <a:tab pos="6736661" algn="l"/>
                <a:tab pos="7185877" algn="l"/>
                <a:tab pos="7635093" algn="l"/>
                <a:tab pos="8084310" algn="l"/>
                <a:tab pos="8533526" algn="l"/>
                <a:tab pos="8982744" algn="l"/>
              </a:tabLst>
            </a:pPr>
            <a:r>
              <a:rPr lang="en-GB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IdP</a:t>
            </a: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8E9857A9-2937-384C-9C41-79371ABE5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1518" y="3499991"/>
            <a:ext cx="935038" cy="865188"/>
          </a:xfrm>
          <a:prstGeom prst="can">
            <a:avLst>
              <a:gd name="adj" fmla="val 25000"/>
            </a:avLst>
          </a:prstGeom>
          <a:solidFill>
            <a:srgbClr val="FFFFFF"/>
          </a:solidFill>
          <a:ln w="3816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9990" tIns="83871" rIns="89990" bIns="46796" anchor="ctr"/>
          <a:lstStyle/>
          <a:p>
            <a:pPr algn="ctr">
              <a:tabLst>
                <a:tab pos="0" algn="l"/>
                <a:tab pos="447629" algn="l"/>
                <a:tab pos="896846" algn="l"/>
                <a:tab pos="1346062" algn="l"/>
                <a:tab pos="1795279" algn="l"/>
                <a:tab pos="2244495" algn="l"/>
                <a:tab pos="2693712" algn="l"/>
                <a:tab pos="3142928" algn="l"/>
                <a:tab pos="3592145" algn="l"/>
                <a:tab pos="4041361" algn="l"/>
                <a:tab pos="4490578" algn="l"/>
                <a:tab pos="4939794" algn="l"/>
                <a:tab pos="5389011" algn="l"/>
                <a:tab pos="5838227" algn="l"/>
                <a:tab pos="6287444" algn="l"/>
                <a:tab pos="6736661" algn="l"/>
                <a:tab pos="7185877" algn="l"/>
                <a:tab pos="7635093" algn="l"/>
                <a:tab pos="8084310" algn="l"/>
                <a:tab pos="8533526" algn="l"/>
                <a:tab pos="8982744" algn="l"/>
              </a:tabLst>
            </a:pPr>
            <a:r>
              <a:rPr lang="fr-FR" b="1">
                <a:solidFill>
                  <a:srgbClr val="FF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LDAP</a:t>
            </a: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DE693849-B053-2C44-8B3E-D2B2CE156C9C}"/>
              </a:ext>
            </a:extLst>
          </p:cNvPr>
          <p:cNvSpPr>
            <a:spLocks/>
          </p:cNvSpPr>
          <p:nvPr/>
        </p:nvSpPr>
        <p:spPr bwMode="auto">
          <a:xfrm>
            <a:off x="2928144" y="3860357"/>
            <a:ext cx="1081088" cy="1587"/>
          </a:xfrm>
          <a:custGeom>
            <a:avLst/>
            <a:gdLst>
              <a:gd name="T0" fmla="*/ 0 w 3004"/>
              <a:gd name="T1" fmla="*/ 0 h 6"/>
              <a:gd name="T2" fmla="*/ 2147483647 w 3004"/>
              <a:gd name="T3" fmla="*/ 2147483647 h 6"/>
              <a:gd name="T4" fmla="*/ 0 w 3004"/>
              <a:gd name="T5" fmla="*/ 0 h 6"/>
              <a:gd name="T6" fmla="*/ 3004 w 3004"/>
              <a:gd name="T7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T4" t="T5" r="T6" b="T7"/>
            <a:pathLst>
              <a:path w="3004" h="6">
                <a:moveTo>
                  <a:pt x="0" y="0"/>
                </a:moveTo>
                <a:lnTo>
                  <a:pt x="3003" y="5"/>
                </a:lnTo>
              </a:path>
            </a:pathLst>
          </a:cu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endParaRPr lang="fr-FR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9E760C0B-A205-0A4A-9315-3CF5736F5C15}"/>
              </a:ext>
            </a:extLst>
          </p:cNvPr>
          <p:cNvSpPr>
            <a:spLocks/>
          </p:cNvSpPr>
          <p:nvPr/>
        </p:nvSpPr>
        <p:spPr bwMode="auto">
          <a:xfrm>
            <a:off x="4944270" y="3860357"/>
            <a:ext cx="1800225" cy="1587"/>
          </a:xfrm>
          <a:custGeom>
            <a:avLst/>
            <a:gdLst>
              <a:gd name="T0" fmla="*/ 0 w 5001"/>
              <a:gd name="T1" fmla="*/ 0 h 6"/>
              <a:gd name="T2" fmla="*/ 2147483647 w 5001"/>
              <a:gd name="T3" fmla="*/ 2147483647 h 6"/>
              <a:gd name="T4" fmla="*/ 0 w 5001"/>
              <a:gd name="T5" fmla="*/ 0 h 6"/>
              <a:gd name="T6" fmla="*/ 5001 w 5001"/>
              <a:gd name="T7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T4" t="T5" r="T6" b="T7"/>
            <a:pathLst>
              <a:path w="5001" h="6">
                <a:moveTo>
                  <a:pt x="0" y="0"/>
                </a:moveTo>
                <a:lnTo>
                  <a:pt x="5000" y="5"/>
                </a:lnTo>
              </a:path>
            </a:pathLst>
          </a:cu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endParaRPr lang="fr-FR"/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A0B5F178-AA1D-6045-A389-7A94E5CBD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143" y="3860356"/>
            <a:ext cx="1277938" cy="437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9990" tIns="82071" rIns="89990" bIns="4679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1250"/>
              </a:spcBef>
            </a:pPr>
            <a:r>
              <a:rPr lang="fr-FR" sz="2000" b="1">
                <a:latin typeface="Calibri" panose="020F0502020204030204" pitchFamily="34" charset="0"/>
                <a:cs typeface="Calibri" panose="020F0502020204030204" pitchFamily="34" charset="0"/>
              </a:rPr>
              <a:t>SAML2</a:t>
            </a: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ED200E5-E836-514F-9915-8A3AA33E6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4270" y="4292154"/>
            <a:ext cx="647698" cy="1040051"/>
          </a:xfrm>
          <a:custGeom>
            <a:avLst/>
            <a:gdLst>
              <a:gd name="T0" fmla="*/ 0 w 6"/>
              <a:gd name="T1" fmla="*/ 0 h 3604"/>
              <a:gd name="T2" fmla="*/ 2147483647 w 6"/>
              <a:gd name="T3" fmla="*/ 2147483647 h 3604"/>
              <a:gd name="T4" fmla="*/ 0 w 6"/>
              <a:gd name="T5" fmla="*/ 0 h 3604"/>
              <a:gd name="T6" fmla="*/ 6 w 6"/>
              <a:gd name="T7" fmla="*/ 3604 h 36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T4" t="T5" r="T6" b="T7"/>
            <a:pathLst>
              <a:path w="6" h="3604">
                <a:moveTo>
                  <a:pt x="0" y="0"/>
                </a:moveTo>
                <a:lnTo>
                  <a:pt x="5" y="3603"/>
                </a:lnTo>
              </a:path>
            </a:pathLst>
          </a:cu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endParaRPr lang="fr-FR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88C5EDF1-26FE-0E43-BF75-1751B759BAF0}"/>
              </a:ext>
            </a:extLst>
          </p:cNvPr>
          <p:cNvSpPr>
            <a:spLocks/>
          </p:cNvSpPr>
          <p:nvPr/>
        </p:nvSpPr>
        <p:spPr bwMode="auto">
          <a:xfrm>
            <a:off x="7752556" y="3860357"/>
            <a:ext cx="647700" cy="1587"/>
          </a:xfrm>
          <a:custGeom>
            <a:avLst/>
            <a:gdLst>
              <a:gd name="T0" fmla="*/ 0 w 1800"/>
              <a:gd name="T1" fmla="*/ 0 h 6"/>
              <a:gd name="T2" fmla="*/ 2147483647 w 1800"/>
              <a:gd name="T3" fmla="*/ 2147483647 h 6"/>
              <a:gd name="T4" fmla="*/ 0 w 1800"/>
              <a:gd name="T5" fmla="*/ 0 h 6"/>
              <a:gd name="T6" fmla="*/ 1800 w 1800"/>
              <a:gd name="T7" fmla="*/ 6 h 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T4" t="T5" r="T6" b="T7"/>
            <a:pathLst>
              <a:path w="1800" h="6">
                <a:moveTo>
                  <a:pt x="0" y="0"/>
                </a:moveTo>
                <a:lnTo>
                  <a:pt x="1799" y="5"/>
                </a:lnTo>
              </a:path>
            </a:pathLst>
          </a:cu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endParaRPr lang="fr-FR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C60363B4-4DED-4141-9B22-46BDC2CE7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0256" y="3573017"/>
            <a:ext cx="1657350" cy="792163"/>
          </a:xfrm>
          <a:prstGeom prst="rect">
            <a:avLst/>
          </a:prstGeom>
          <a:solidFill>
            <a:srgbClr val="FFFFFF"/>
          </a:solidFill>
          <a:ln w="38160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9990" tIns="83871" rIns="89990" bIns="46796" anchor="ctr"/>
          <a:lstStyle/>
          <a:p>
            <a:pPr algn="ctr">
              <a:tabLst>
                <a:tab pos="0" algn="l"/>
                <a:tab pos="447629" algn="l"/>
                <a:tab pos="896846" algn="l"/>
                <a:tab pos="1346062" algn="l"/>
                <a:tab pos="1795279" algn="l"/>
                <a:tab pos="2244495" algn="l"/>
                <a:tab pos="2693712" algn="l"/>
                <a:tab pos="3142928" algn="l"/>
                <a:tab pos="3592145" algn="l"/>
                <a:tab pos="4041361" algn="l"/>
                <a:tab pos="4490578" algn="l"/>
                <a:tab pos="4939794" algn="l"/>
                <a:tab pos="5389011" algn="l"/>
                <a:tab pos="5838227" algn="l"/>
                <a:tab pos="6287444" algn="l"/>
                <a:tab pos="6736661" algn="l"/>
                <a:tab pos="7185877" algn="l"/>
                <a:tab pos="7635093" algn="l"/>
                <a:tab pos="8084310" algn="l"/>
                <a:tab pos="8533526" algn="l"/>
                <a:tab pos="8982744" algn="l"/>
              </a:tabLst>
            </a:pPr>
            <a:r>
              <a:rPr lang="fr-FR" b="1">
                <a:solidFill>
                  <a:srgbClr val="3333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</a:t>
            </a:r>
          </a:p>
        </p:txBody>
      </p:sp>
      <p:sp>
        <p:nvSpPr>
          <p:cNvPr id="16" name="AutoShape 14">
            <a:extLst>
              <a:ext uri="{FF2B5EF4-FFF2-40B4-BE49-F238E27FC236}">
                <a16:creationId xmlns:a16="http://schemas.microsoft.com/office/drawing/2014/main" id="{EB7FC99A-A2CE-5247-BD89-E7635CFB0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246" y="5373392"/>
            <a:ext cx="3012310" cy="576263"/>
          </a:xfrm>
          <a:prstGeom prst="foldedCorner">
            <a:avLst>
              <a:gd name="adj" fmla="val 12500"/>
            </a:avLst>
          </a:prstGeom>
          <a:solidFill>
            <a:srgbClr val="DDDDDD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9990" tIns="78472" rIns="89990" bIns="46796" anchor="ctr"/>
          <a:lstStyle/>
          <a:p>
            <a:pPr algn="ctr">
              <a:tabLst>
                <a:tab pos="0" algn="l"/>
                <a:tab pos="447629" algn="l"/>
                <a:tab pos="896846" algn="l"/>
                <a:tab pos="1346062" algn="l"/>
                <a:tab pos="1795279" algn="l"/>
                <a:tab pos="2244495" algn="l"/>
                <a:tab pos="2693712" algn="l"/>
                <a:tab pos="3142928" algn="l"/>
                <a:tab pos="3592145" algn="l"/>
                <a:tab pos="4041361" algn="l"/>
                <a:tab pos="4490578" algn="l"/>
                <a:tab pos="4939794" algn="l"/>
                <a:tab pos="5389011" algn="l"/>
                <a:tab pos="5838227" algn="l"/>
                <a:tab pos="6287444" algn="l"/>
                <a:tab pos="6736661" algn="l"/>
                <a:tab pos="7185877" algn="l"/>
                <a:tab pos="7635093" algn="l"/>
                <a:tab pos="8084310" algn="l"/>
                <a:tab pos="8533526" algn="l"/>
                <a:tab pos="8982744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IdP allows or doesn’t the release</a:t>
            </a:r>
          </a:p>
          <a:p>
            <a:pPr algn="ctr">
              <a:tabLst>
                <a:tab pos="0" algn="l"/>
                <a:tab pos="447629" algn="l"/>
                <a:tab pos="896846" algn="l"/>
                <a:tab pos="1346062" algn="l"/>
                <a:tab pos="1795279" algn="l"/>
                <a:tab pos="2244495" algn="l"/>
                <a:tab pos="2693712" algn="l"/>
                <a:tab pos="3142928" algn="l"/>
                <a:tab pos="3592145" algn="l"/>
                <a:tab pos="4041361" algn="l"/>
                <a:tab pos="4490578" algn="l"/>
                <a:tab pos="4939794" algn="l"/>
                <a:tab pos="5389011" algn="l"/>
                <a:tab pos="5838227" algn="l"/>
                <a:tab pos="6287444" algn="l"/>
                <a:tab pos="6736661" algn="l"/>
                <a:tab pos="7185877" algn="l"/>
                <a:tab pos="7635093" algn="l"/>
                <a:tab pos="8084310" algn="l"/>
                <a:tab pos="8533526" algn="l"/>
                <a:tab pos="8982744" algn="l"/>
              </a:tabLs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attribute to the SP</a:t>
            </a: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8C7C8770-CAFC-824A-A519-BD5938560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868" y="2852291"/>
            <a:ext cx="1588" cy="1009650"/>
          </a:xfrm>
          <a:custGeom>
            <a:avLst/>
            <a:gdLst>
              <a:gd name="T0" fmla="*/ 0 w 6"/>
              <a:gd name="T1" fmla="*/ 0 h 2806"/>
              <a:gd name="T2" fmla="*/ 2147483647 w 6"/>
              <a:gd name="T3" fmla="*/ 2147483647 h 2806"/>
              <a:gd name="T4" fmla="*/ 0 w 6"/>
              <a:gd name="T5" fmla="*/ 0 h 2806"/>
              <a:gd name="T6" fmla="*/ 6 w 6"/>
              <a:gd name="T7" fmla="*/ 2806 h 280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T4" t="T5" r="T6" b="T7"/>
            <a:pathLst>
              <a:path w="6" h="2806">
                <a:moveTo>
                  <a:pt x="0" y="0"/>
                </a:moveTo>
                <a:lnTo>
                  <a:pt x="5" y="2805"/>
                </a:lnTo>
              </a:path>
            </a:pathLst>
          </a:cu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endParaRPr lang="fr-FR"/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8707B981-47AA-0142-B9FA-8B92330F9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193" y="2133157"/>
            <a:ext cx="1588" cy="1728787"/>
          </a:xfrm>
          <a:custGeom>
            <a:avLst/>
            <a:gdLst>
              <a:gd name="T0" fmla="*/ 0 w 6"/>
              <a:gd name="T1" fmla="*/ 0 h 4804"/>
              <a:gd name="T2" fmla="*/ 2147483647 w 6"/>
              <a:gd name="T3" fmla="*/ 2147483647 h 4804"/>
              <a:gd name="T4" fmla="*/ 0 w 6"/>
              <a:gd name="T5" fmla="*/ 0 h 4804"/>
              <a:gd name="T6" fmla="*/ 6 w 6"/>
              <a:gd name="T7" fmla="*/ 4804 h 48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T4" t="T5" r="T6" b="T7"/>
            <a:pathLst>
              <a:path w="6" h="4804">
                <a:moveTo>
                  <a:pt x="0" y="0"/>
                </a:moveTo>
                <a:lnTo>
                  <a:pt x="5" y="4803"/>
                </a:lnTo>
              </a:path>
            </a:pathLst>
          </a:cu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endParaRPr lang="fr-FR"/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469D817B-5B4E-3A41-9083-CC95D7EF8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1484" y="2780855"/>
            <a:ext cx="1587" cy="1081087"/>
          </a:xfrm>
          <a:custGeom>
            <a:avLst/>
            <a:gdLst>
              <a:gd name="T0" fmla="*/ 0 w 6"/>
              <a:gd name="T1" fmla="*/ 0 h 3004"/>
              <a:gd name="T2" fmla="*/ 2147483647 w 6"/>
              <a:gd name="T3" fmla="*/ 2147483647 h 3004"/>
              <a:gd name="T4" fmla="*/ 0 w 6"/>
              <a:gd name="T5" fmla="*/ 0 h 3004"/>
              <a:gd name="T6" fmla="*/ 6 w 6"/>
              <a:gd name="T7" fmla="*/ 3004 h 300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T4" t="T5" r="T6" b="T7"/>
            <a:pathLst>
              <a:path w="6" h="3004">
                <a:moveTo>
                  <a:pt x="0" y="0"/>
                </a:moveTo>
                <a:lnTo>
                  <a:pt x="5" y="3003"/>
                </a:lnTo>
              </a:path>
            </a:pathLst>
          </a:custGeom>
          <a:noFill/>
          <a:ln w="2844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endParaRPr lang="fr-FR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99A4A866-5D97-2B47-B413-132271906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560" y="2383981"/>
            <a:ext cx="2952328" cy="437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89990" tIns="82071" rIns="89990" bIns="4679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ctr">
              <a:spcBef>
                <a:spcPts val="1250"/>
              </a:spcBef>
            </a:pPr>
            <a:r>
              <a:rPr lang="en-GB" sz="2000" b="1" dirty="0"/>
              <a:t>mail</a:t>
            </a:r>
            <a:endParaRPr lang="en-GB" sz="2000" b="1" dirty="0">
              <a:latin typeface="Times New Roman" charset="0"/>
            </a:endParaRP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17ED13D4-24DF-2A47-B4EE-776EC0287C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7268" y="1701354"/>
            <a:ext cx="4852988" cy="503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89990" tIns="85671" rIns="89990" bIns="46796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spcBef>
                <a:spcPts val="1125"/>
              </a:spcBef>
            </a:pPr>
            <a:r>
              <a:rPr lang="fi-FI" b="1" dirty="0"/>
              <a:t>urn:oid:0.9.2342.19200300.100.1.3</a:t>
            </a:r>
            <a:endParaRPr lang="fr-FR" b="1" dirty="0">
              <a:latin typeface="Times New Roman" charset="0"/>
            </a:endParaRPr>
          </a:p>
        </p:txBody>
      </p:sp>
      <p:sp>
        <p:nvSpPr>
          <p:cNvPr id="23" name="Text Box 21">
            <a:extLst>
              <a:ext uri="{FF2B5EF4-FFF2-40B4-BE49-F238E27FC236}">
                <a16:creationId xmlns:a16="http://schemas.microsoft.com/office/drawing/2014/main" id="{3CAC4682-C0F5-794E-B265-A6A56AF5F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4856" y="2414141"/>
            <a:ext cx="1900248" cy="43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89990" tIns="82071" rIns="89990" bIns="46796">
            <a:spAutoFit/>
          </a:bodyPr>
          <a:lstStyle>
            <a:defPPr>
              <a:defRPr lang="fr-FR"/>
            </a:defPPr>
            <a:lvl1pPr algn="ctr">
              <a:spcBef>
                <a:spcPts val="12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 b="1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fr-FR" dirty="0"/>
              <a:t>mail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0B597CE-79C2-AC47-828B-C99564D3F1F8}"/>
              </a:ext>
            </a:extLst>
          </p:cNvPr>
          <p:cNvSpPr txBox="1"/>
          <p:nvPr/>
        </p:nvSpPr>
        <p:spPr>
          <a:xfrm>
            <a:off x="-142628" y="4365179"/>
            <a:ext cx="3542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err="1"/>
              <a:t>Attribute</a:t>
            </a:r>
            <a:r>
              <a:rPr lang="fr-FR" dirty="0"/>
              <a:t> « mail »</a:t>
            </a:r>
          </a:p>
          <a:p>
            <a:pPr algn="r"/>
            <a:r>
              <a:rPr lang="fr-FR" dirty="0"/>
              <a:t>Value : </a:t>
            </a:r>
            <a:r>
              <a:rPr lang="fr-FR" dirty="0" err="1"/>
              <a:t>john.doe@univ.ac.cy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6584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 additive="repl"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  <p:bldP spid="13" grpId="0" animBg="1"/>
      <p:bldP spid="18" grpId="0" animBg="1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F032E3-E208-0A41-85D2-2CE5C7B1E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err="1"/>
              <a:t>What’s</a:t>
            </a:r>
            <a:r>
              <a:rPr lang="fr-FR" b="1" dirty="0"/>
              <a:t> </a:t>
            </a:r>
            <a:r>
              <a:rPr lang="fr-FR" b="1" dirty="0" err="1"/>
              <a:t>inside</a:t>
            </a:r>
            <a:r>
              <a:rPr lang="fr-FR" b="1" dirty="0"/>
              <a:t> </a:t>
            </a:r>
            <a:r>
              <a:rPr lang="fr-FR" b="1" dirty="0" err="1"/>
              <a:t>metadata</a:t>
            </a:r>
            <a:r>
              <a:rPr lang="fr-FR" b="1" dirty="0"/>
              <a:t>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B5F999-DB1E-F14D-9A22-DB43DDB2A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Main information:</a:t>
            </a:r>
          </a:p>
          <a:p>
            <a:pPr lvl="1"/>
            <a:r>
              <a:rPr lang="fr-FR" dirty="0" err="1"/>
              <a:t>entity</a:t>
            </a:r>
            <a:r>
              <a:rPr lang="fr-FR" dirty="0"/>
              <a:t> ID (unique ID)</a:t>
            </a:r>
          </a:p>
          <a:p>
            <a:pPr lvl="1"/>
            <a:r>
              <a:rPr lang="fr-FR" dirty="0" err="1"/>
              <a:t>Certificates</a:t>
            </a:r>
            <a:r>
              <a:rPr lang="fr-FR" dirty="0"/>
              <a:t> for </a:t>
            </a:r>
            <a:r>
              <a:rPr lang="fr-FR" dirty="0" err="1"/>
              <a:t>signing</a:t>
            </a:r>
            <a:r>
              <a:rPr lang="fr-FR" dirty="0"/>
              <a:t> and </a:t>
            </a:r>
            <a:r>
              <a:rPr lang="fr-FR" dirty="0" err="1"/>
              <a:t>ciphering</a:t>
            </a:r>
            <a:endParaRPr lang="fr-FR" dirty="0"/>
          </a:p>
          <a:p>
            <a:pPr lvl="1"/>
            <a:r>
              <a:rPr lang="fr-FR" dirty="0" err="1"/>
              <a:t>Supported</a:t>
            </a:r>
            <a:r>
              <a:rPr lang="fr-FR" dirty="0"/>
              <a:t> </a:t>
            </a:r>
            <a:r>
              <a:rPr lang="fr-FR" dirty="0" err="1"/>
              <a:t>protocols</a:t>
            </a:r>
            <a:r>
              <a:rPr lang="fr-FR" dirty="0"/>
              <a:t> (SAML1, SAML2)</a:t>
            </a:r>
          </a:p>
          <a:p>
            <a:pPr lvl="1"/>
            <a:r>
              <a:rPr lang="fr-FR" dirty="0" err="1"/>
              <a:t>Endpoints</a:t>
            </a:r>
            <a:r>
              <a:rPr lang="fr-FR" dirty="0"/>
              <a:t> for login workflow</a:t>
            </a:r>
          </a:p>
          <a:p>
            <a:pPr lvl="1"/>
            <a:r>
              <a:rPr lang="fr-FR" dirty="0" err="1"/>
              <a:t>Required</a:t>
            </a:r>
            <a:r>
              <a:rPr lang="fr-FR" dirty="0"/>
              <a:t> </a:t>
            </a:r>
            <a:r>
              <a:rPr lang="fr-FR" dirty="0" err="1"/>
              <a:t>attributes</a:t>
            </a:r>
            <a:r>
              <a:rPr lang="fr-FR" dirty="0"/>
              <a:t> (</a:t>
            </a:r>
            <a:r>
              <a:rPr lang="fr-FR" dirty="0" err="1"/>
              <a:t>only</a:t>
            </a:r>
            <a:r>
              <a:rPr lang="fr-FR" dirty="0"/>
              <a:t> for SP)</a:t>
            </a:r>
          </a:p>
          <a:p>
            <a:pPr lvl="1"/>
            <a:r>
              <a:rPr lang="fr-FR" dirty="0"/>
              <a:t>Contact email </a:t>
            </a:r>
            <a:r>
              <a:rPr lang="fr-FR" dirty="0" err="1"/>
              <a:t>address</a:t>
            </a:r>
            <a:r>
              <a:rPr lang="fr-FR" dirty="0"/>
              <a:t> (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generic</a:t>
            </a:r>
            <a:r>
              <a:rPr lang="fr-FR" dirty="0"/>
              <a:t>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0734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B3403F-1809-C94C-B180-104A68952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All </a:t>
            </a:r>
            <a:r>
              <a:rPr lang="fr-FR" b="1" dirty="0" err="1"/>
              <a:t>is</a:t>
            </a:r>
            <a:r>
              <a:rPr lang="fr-FR" b="1" dirty="0"/>
              <a:t> </a:t>
            </a:r>
            <a:r>
              <a:rPr lang="fr-FR" b="1" dirty="0" err="1"/>
              <a:t>based</a:t>
            </a:r>
            <a:r>
              <a:rPr lang="fr-FR" b="1" dirty="0"/>
              <a:t> on trust!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12379B-43F2-0D46-A8F6-50D543244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IdP</a:t>
            </a:r>
            <a:r>
              <a:rPr lang="fr-FR" dirty="0"/>
              <a:t> must TRUST the SP</a:t>
            </a:r>
          </a:p>
          <a:p>
            <a:r>
              <a:rPr lang="fr-FR" dirty="0"/>
              <a:t>SP must TRUST the </a:t>
            </a:r>
            <a:r>
              <a:rPr lang="fr-FR" dirty="0" err="1"/>
              <a:t>IdP</a:t>
            </a:r>
            <a:endParaRPr lang="fr-FR" dirty="0"/>
          </a:p>
          <a:p>
            <a:endParaRPr lang="fr-FR" dirty="0"/>
          </a:p>
          <a:p>
            <a:r>
              <a:rPr lang="fr-FR" dirty="0"/>
              <a:t>Trust </a:t>
            </a:r>
            <a:r>
              <a:rPr lang="fr-FR" dirty="0" err="1"/>
              <a:t>happens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SP and </a:t>
            </a:r>
            <a:r>
              <a:rPr lang="fr-FR" dirty="0" err="1"/>
              <a:t>IdP</a:t>
            </a:r>
            <a:r>
              <a:rPr lang="fr-FR" dirty="0"/>
              <a:t> exchange </a:t>
            </a:r>
            <a:r>
              <a:rPr lang="fr-FR" dirty="0" err="1"/>
              <a:t>their</a:t>
            </a:r>
            <a:r>
              <a:rPr lang="fr-FR" dirty="0"/>
              <a:t> </a:t>
            </a:r>
            <a:r>
              <a:rPr lang="fr-FR" dirty="0" err="1"/>
              <a:t>metadata</a:t>
            </a:r>
            <a:endParaRPr lang="fr-FR" dirty="0"/>
          </a:p>
          <a:p>
            <a:endParaRPr lang="fr-FR" dirty="0"/>
          </a:p>
          <a:p>
            <a:r>
              <a:rPr lang="fr-FR" dirty="0" err="1"/>
              <a:t>What</a:t>
            </a:r>
            <a:r>
              <a:rPr lang="fr-FR" dirty="0"/>
              <a:t> if no trust?</a:t>
            </a:r>
          </a:p>
          <a:p>
            <a:pPr lvl="1"/>
            <a:r>
              <a:rPr lang="fr-FR" dirty="0"/>
              <a:t>An application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accessed</a:t>
            </a:r>
            <a:r>
              <a:rPr lang="fr-FR" dirty="0"/>
              <a:t> by </a:t>
            </a:r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err="1"/>
              <a:t>IdP</a:t>
            </a:r>
            <a:endParaRPr lang="fr-FR" dirty="0"/>
          </a:p>
          <a:p>
            <a:pPr lvl="1"/>
            <a:r>
              <a:rPr lang="fr-FR" dirty="0"/>
              <a:t>An SP </a:t>
            </a:r>
            <a:r>
              <a:rPr lang="fr-FR" dirty="0" err="1"/>
              <a:t>could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for </a:t>
            </a:r>
            <a:r>
              <a:rPr lang="fr-FR" dirty="0" err="1"/>
              <a:t>phishing</a:t>
            </a:r>
            <a:r>
              <a:rPr lang="fr-FR" dirty="0"/>
              <a:t> to </a:t>
            </a:r>
            <a:r>
              <a:rPr lang="fr-FR" dirty="0" err="1"/>
              <a:t>get</a:t>
            </a:r>
            <a:r>
              <a:rPr lang="fr-FR" dirty="0"/>
              <a:t> information about </a:t>
            </a:r>
            <a:r>
              <a:rPr lang="fr-FR" dirty="0" err="1"/>
              <a:t>users</a:t>
            </a:r>
            <a:r>
              <a:rPr lang="fr-FR" dirty="0"/>
              <a:t> (</a:t>
            </a:r>
            <a:r>
              <a:rPr lang="fr-FR" dirty="0" err="1"/>
              <a:t>valid</a:t>
            </a:r>
            <a:r>
              <a:rPr lang="fr-FR" dirty="0"/>
              <a:t> email, id, </a:t>
            </a:r>
            <a:r>
              <a:rPr lang="fr-FR" dirty="0" err="1"/>
              <a:t>telephone</a:t>
            </a:r>
            <a:r>
              <a:rPr lang="fr-FR" dirty="0"/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2031055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" name="Connecteur droit avec flèche 173">
            <a:extLst>
              <a:ext uri="{FF2B5EF4-FFF2-40B4-BE49-F238E27FC236}">
                <a16:creationId xmlns:a16="http://schemas.microsoft.com/office/drawing/2014/main" id="{25A7DC35-1CE8-4E40-BC04-8F256DDCEBA4}"/>
              </a:ext>
            </a:extLst>
          </p:cNvPr>
          <p:cNvCxnSpPr>
            <a:cxnSpLocks/>
          </p:cNvCxnSpPr>
          <p:nvPr/>
        </p:nvCxnSpPr>
        <p:spPr>
          <a:xfrm flipV="1">
            <a:off x="5752619" y="2916820"/>
            <a:ext cx="702445" cy="762170"/>
          </a:xfrm>
          <a:prstGeom prst="straightConnector1">
            <a:avLst/>
          </a:prstGeom>
          <a:ln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FF0CF05A-0CAB-FE4D-964C-AE6377B40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Point-2-Point vs Federation</a:t>
            </a:r>
            <a:endParaRPr lang="fr-FR" dirty="0"/>
          </a:p>
        </p:txBody>
      </p:sp>
      <p:sp>
        <p:nvSpPr>
          <p:cNvPr id="183" name="Espace réservé du contenu 182">
            <a:extLst>
              <a:ext uri="{FF2B5EF4-FFF2-40B4-BE49-F238E27FC236}">
                <a16:creationId xmlns:a16="http://schemas.microsoft.com/office/drawing/2014/main" id="{5C055DCB-A658-DF4C-BD75-48BE41008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Point-to-point trust and login flow</a:t>
            </a:r>
          </a:p>
        </p:txBody>
      </p:sp>
      <p:sp>
        <p:nvSpPr>
          <p:cNvPr id="148" name="Ellipse 147">
            <a:extLst>
              <a:ext uri="{FF2B5EF4-FFF2-40B4-BE49-F238E27FC236}">
                <a16:creationId xmlns:a16="http://schemas.microsoft.com/office/drawing/2014/main" id="{64B8348A-E06B-3141-B93F-0C1087C0B39F}"/>
              </a:ext>
            </a:extLst>
          </p:cNvPr>
          <p:cNvSpPr/>
          <p:nvPr/>
        </p:nvSpPr>
        <p:spPr>
          <a:xfrm>
            <a:off x="6702776" y="3909974"/>
            <a:ext cx="585980" cy="32131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050" b="1" dirty="0">
                <a:solidFill>
                  <a:schemeClr val="tx1"/>
                </a:solidFill>
              </a:rPr>
              <a:t>SP</a:t>
            </a:r>
            <a:endParaRPr lang="fr-FR" sz="1200" b="1" dirty="0">
              <a:solidFill>
                <a:schemeClr val="tx1"/>
              </a:solidFill>
            </a:endParaRPr>
          </a:p>
        </p:txBody>
      </p: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0FD15A54-C8DA-3046-A5E4-7C783F260F07}"/>
              </a:ext>
            </a:extLst>
          </p:cNvPr>
          <p:cNvGrpSpPr/>
          <p:nvPr/>
        </p:nvGrpSpPr>
        <p:grpSpPr>
          <a:xfrm>
            <a:off x="4638631" y="3869401"/>
            <a:ext cx="1113988" cy="443370"/>
            <a:chOff x="2178778" y="2886976"/>
            <a:chExt cx="897109" cy="373886"/>
          </a:xfrm>
        </p:grpSpPr>
        <p:sp>
          <p:nvSpPr>
            <p:cNvPr id="150" name="Ellipse 149">
              <a:extLst>
                <a:ext uri="{FF2B5EF4-FFF2-40B4-BE49-F238E27FC236}">
                  <a16:creationId xmlns:a16="http://schemas.microsoft.com/office/drawing/2014/main" id="{C21E91B6-8B97-AC42-B192-E9DA8AF3039A}"/>
                </a:ext>
              </a:extLst>
            </p:cNvPr>
            <p:cNvSpPr/>
            <p:nvPr/>
          </p:nvSpPr>
          <p:spPr>
            <a:xfrm>
              <a:off x="2715744" y="2886976"/>
              <a:ext cx="360143" cy="2811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</a:rPr>
                <a:t>IdP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51" name="Cylindre 150">
              <a:extLst>
                <a:ext uri="{FF2B5EF4-FFF2-40B4-BE49-F238E27FC236}">
                  <a16:creationId xmlns:a16="http://schemas.microsoft.com/office/drawing/2014/main" id="{460F2CAF-344F-BC47-AC7F-CE36DBDF345B}"/>
                </a:ext>
              </a:extLst>
            </p:cNvPr>
            <p:cNvSpPr/>
            <p:nvPr/>
          </p:nvSpPr>
          <p:spPr>
            <a:xfrm>
              <a:off x="2353343" y="2918368"/>
              <a:ext cx="229007" cy="216020"/>
            </a:xfrm>
            <a:prstGeom prst="can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52" name="Group 406">
              <a:extLst>
                <a:ext uri="{FF2B5EF4-FFF2-40B4-BE49-F238E27FC236}">
                  <a16:creationId xmlns:a16="http://schemas.microsoft.com/office/drawing/2014/main" id="{7B36A2C7-247D-F749-A043-6BB2340E71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78778" y="3026378"/>
              <a:ext cx="241192" cy="234484"/>
              <a:chOff x="4329" y="1112"/>
              <a:chExt cx="439" cy="488"/>
            </a:xfrm>
          </p:grpSpPr>
          <p:pic>
            <p:nvPicPr>
              <p:cNvPr id="154" name="Picture 410" descr="Green User sm">
                <a:extLst>
                  <a:ext uri="{FF2B5EF4-FFF2-40B4-BE49-F238E27FC236}">
                    <a16:creationId xmlns:a16="http://schemas.microsoft.com/office/drawing/2014/main" id="{525D1986-2923-BA46-B51B-7119E8A9878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1" y="1112"/>
                <a:ext cx="24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5" name="Picture 411" descr="Red User sm">
                <a:extLst>
                  <a:ext uri="{FF2B5EF4-FFF2-40B4-BE49-F238E27FC236}">
                    <a16:creationId xmlns:a16="http://schemas.microsoft.com/office/drawing/2014/main" id="{69A58BE9-6221-7A49-B9EF-D31EA9A7E1B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0" y="1181"/>
                <a:ext cx="248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6" name="Picture 407" descr="Yellow User sm">
                <a:extLst>
                  <a:ext uri="{FF2B5EF4-FFF2-40B4-BE49-F238E27FC236}">
                    <a16:creationId xmlns:a16="http://schemas.microsoft.com/office/drawing/2014/main" id="{3A52E904-EFC4-2B43-91D3-215062C5C35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9" y="1255"/>
                <a:ext cx="24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cxnSp>
          <p:nvCxnSpPr>
            <p:cNvPr id="153" name="Connecteur droit 152">
              <a:extLst>
                <a:ext uri="{FF2B5EF4-FFF2-40B4-BE49-F238E27FC236}">
                  <a16:creationId xmlns:a16="http://schemas.microsoft.com/office/drawing/2014/main" id="{D6A70D85-5983-6E4A-8BC8-00ACE918791E}"/>
                </a:ext>
              </a:extLst>
            </p:cNvPr>
            <p:cNvCxnSpPr>
              <a:cxnSpLocks/>
              <a:stCxn id="151" idx="4"/>
              <a:endCxn id="150" idx="2"/>
            </p:cNvCxnSpPr>
            <p:nvPr/>
          </p:nvCxnSpPr>
          <p:spPr>
            <a:xfrm>
              <a:off x="2582350" y="3026378"/>
              <a:ext cx="133394" cy="11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7" name="Picture 313">
            <a:extLst>
              <a:ext uri="{FF2B5EF4-FFF2-40B4-BE49-F238E27FC236}">
                <a16:creationId xmlns:a16="http://schemas.microsoft.com/office/drawing/2014/main" id="{86F6AAF9-90AB-7145-8C61-C727796B6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323" y="3774564"/>
            <a:ext cx="227092" cy="17032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6">
                <a:lumMod val="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8" name="Picture 313">
            <a:extLst>
              <a:ext uri="{FF2B5EF4-FFF2-40B4-BE49-F238E27FC236}">
                <a16:creationId xmlns:a16="http://schemas.microsoft.com/office/drawing/2014/main" id="{7CC3EE1C-409D-5844-AB10-C402BA3191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781" y="3807648"/>
            <a:ext cx="222882" cy="153994"/>
          </a:xfrm>
          <a:prstGeom prst="rect">
            <a:avLst/>
          </a:prstGeom>
          <a:noFill/>
          <a:ln>
            <a:noFill/>
          </a:ln>
          <a:effectLst>
            <a:glow rad="63500">
              <a:srgbClr val="FFFF00"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9" name="Picture 313">
            <a:extLst>
              <a:ext uri="{FF2B5EF4-FFF2-40B4-BE49-F238E27FC236}">
                <a16:creationId xmlns:a16="http://schemas.microsoft.com/office/drawing/2014/main" id="{B501DA72-C11C-DC41-98CD-BDC2DC811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3781" y="3807648"/>
            <a:ext cx="222882" cy="153994"/>
          </a:xfrm>
          <a:prstGeom prst="rect">
            <a:avLst/>
          </a:prstGeom>
          <a:noFill/>
          <a:ln>
            <a:noFill/>
          </a:ln>
          <a:effectLst>
            <a:glow rad="63500">
              <a:srgbClr val="FFFF00">
                <a:alpha val="4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0" name="Picture 313">
            <a:extLst>
              <a:ext uri="{FF2B5EF4-FFF2-40B4-BE49-F238E27FC236}">
                <a16:creationId xmlns:a16="http://schemas.microsoft.com/office/drawing/2014/main" id="{9ACEECC2-3DCE-C94C-89D5-1BDBB2133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389" y="3771802"/>
            <a:ext cx="227092" cy="170320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6">
                <a:lumMod val="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" name="ZoneTexte 162">
            <a:extLst>
              <a:ext uri="{FF2B5EF4-FFF2-40B4-BE49-F238E27FC236}">
                <a16:creationId xmlns:a16="http://schemas.microsoft.com/office/drawing/2014/main" id="{36F5AB11-0F21-654A-9D8D-654D691BA3BA}"/>
              </a:ext>
            </a:extLst>
          </p:cNvPr>
          <p:cNvSpPr txBox="1"/>
          <p:nvPr/>
        </p:nvSpPr>
        <p:spPr>
          <a:xfrm>
            <a:off x="6949307" y="4371691"/>
            <a:ext cx="5918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 err="1"/>
              <a:t>trusted</a:t>
            </a:r>
            <a:endParaRPr lang="fr-FR" sz="1100" i="1" dirty="0"/>
          </a:p>
        </p:txBody>
      </p:sp>
      <p:sp>
        <p:nvSpPr>
          <p:cNvPr id="164" name="ZoneTexte 163">
            <a:extLst>
              <a:ext uri="{FF2B5EF4-FFF2-40B4-BE49-F238E27FC236}">
                <a16:creationId xmlns:a16="http://schemas.microsoft.com/office/drawing/2014/main" id="{BA88A428-FD3A-C541-B2DE-6A43FD163813}"/>
              </a:ext>
            </a:extLst>
          </p:cNvPr>
          <p:cNvSpPr txBox="1"/>
          <p:nvPr/>
        </p:nvSpPr>
        <p:spPr>
          <a:xfrm>
            <a:off x="5326954" y="4371691"/>
            <a:ext cx="5918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 err="1"/>
              <a:t>trusted</a:t>
            </a:r>
            <a:endParaRPr lang="fr-FR" sz="1100" i="1" dirty="0"/>
          </a:p>
        </p:txBody>
      </p:sp>
      <p:pic>
        <p:nvPicPr>
          <p:cNvPr id="165" name="Picture 359" descr="User3">
            <a:extLst>
              <a:ext uri="{FF2B5EF4-FFF2-40B4-BE49-F238E27FC236}">
                <a16:creationId xmlns:a16="http://schemas.microsoft.com/office/drawing/2014/main" id="{F4FA7703-D155-F841-9A0C-1753F01EA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827" y="2481943"/>
            <a:ext cx="251682" cy="249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" name="Picture 365" descr="contacts-xlg">
            <a:extLst>
              <a:ext uri="{FF2B5EF4-FFF2-40B4-BE49-F238E27FC236}">
                <a16:creationId xmlns:a16="http://schemas.microsoft.com/office/drawing/2014/main" id="{7DAC3251-7D44-3547-94AD-A1624BC2E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0260" y="3320609"/>
            <a:ext cx="205740" cy="205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7" name="Connecteur droit avec flèche 166">
            <a:extLst>
              <a:ext uri="{FF2B5EF4-FFF2-40B4-BE49-F238E27FC236}">
                <a16:creationId xmlns:a16="http://schemas.microsoft.com/office/drawing/2014/main" id="{8F4923CA-4ADF-9146-8284-9540ADD93AF8}"/>
              </a:ext>
            </a:extLst>
          </p:cNvPr>
          <p:cNvCxnSpPr>
            <a:cxnSpLocks/>
            <a:endCxn id="148" idx="0"/>
          </p:cNvCxnSpPr>
          <p:nvPr/>
        </p:nvCxnSpPr>
        <p:spPr>
          <a:xfrm>
            <a:off x="6471268" y="2731245"/>
            <a:ext cx="524498" cy="1178729"/>
          </a:xfrm>
          <a:prstGeom prst="straightConnector1">
            <a:avLst/>
          </a:prstGeom>
          <a:ln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avec flèche 169">
            <a:extLst>
              <a:ext uri="{FF2B5EF4-FFF2-40B4-BE49-F238E27FC236}">
                <a16:creationId xmlns:a16="http://schemas.microsoft.com/office/drawing/2014/main" id="{EBAA763E-7AA9-4D42-BD05-035C047513DC}"/>
              </a:ext>
            </a:extLst>
          </p:cNvPr>
          <p:cNvCxnSpPr>
            <a:cxnSpLocks/>
            <a:stCxn id="165" idx="2"/>
            <a:endCxn id="150" idx="1"/>
          </p:cNvCxnSpPr>
          <p:nvPr/>
        </p:nvCxnSpPr>
        <p:spPr>
          <a:xfrm flipH="1">
            <a:off x="5370902" y="2731244"/>
            <a:ext cx="1108766" cy="1186989"/>
          </a:xfrm>
          <a:prstGeom prst="straightConnector1">
            <a:avLst/>
          </a:prstGeom>
          <a:ln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cteur droit avec flèche 177">
            <a:extLst>
              <a:ext uri="{FF2B5EF4-FFF2-40B4-BE49-F238E27FC236}">
                <a16:creationId xmlns:a16="http://schemas.microsoft.com/office/drawing/2014/main" id="{DD2611A6-9810-6243-8D6B-E28D6F0BF8F4}"/>
              </a:ext>
            </a:extLst>
          </p:cNvPr>
          <p:cNvCxnSpPr>
            <a:cxnSpLocks/>
          </p:cNvCxnSpPr>
          <p:nvPr/>
        </p:nvCxnSpPr>
        <p:spPr>
          <a:xfrm>
            <a:off x="6593079" y="2786499"/>
            <a:ext cx="418891" cy="892491"/>
          </a:xfrm>
          <a:prstGeom prst="straightConnector1">
            <a:avLst/>
          </a:prstGeom>
          <a:ln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1" name="Picture 365" descr="contacts-xlg">
            <a:extLst>
              <a:ext uri="{FF2B5EF4-FFF2-40B4-BE49-F238E27FC236}">
                <a16:creationId xmlns:a16="http://schemas.microsoft.com/office/drawing/2014/main" id="{DA7F93AD-C016-8549-A1E8-AF6D05370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853" y="3232744"/>
            <a:ext cx="205740" cy="205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837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0046 L 0.11185 0.060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99" y="2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0.00394 L -0.13737 0.0506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75" y="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/>
      <p:bldP spid="16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88FCD-9920-DF44-8784-7C0CC728B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Point-2-Point vs </a:t>
            </a:r>
            <a:r>
              <a:rPr lang="fr-FR" dirty="0" err="1"/>
              <a:t>Federation</a:t>
            </a:r>
            <a:br>
              <a:rPr lang="fr-FR" dirty="0"/>
            </a:br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C1E4778C-4DD6-6344-B5BA-8ACC047FF7C2}"/>
              </a:ext>
            </a:extLst>
          </p:cNvPr>
          <p:cNvGrpSpPr/>
          <p:nvPr/>
        </p:nvGrpSpPr>
        <p:grpSpPr>
          <a:xfrm>
            <a:off x="2555298" y="1074529"/>
            <a:ext cx="6143360" cy="3146129"/>
            <a:chOff x="976608" y="956100"/>
            <a:chExt cx="6143360" cy="3146129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39B2B2D2-3D81-A842-A977-4F4092009496}"/>
                </a:ext>
              </a:extLst>
            </p:cNvPr>
            <p:cNvSpPr/>
            <p:nvPr/>
          </p:nvSpPr>
          <p:spPr>
            <a:xfrm>
              <a:off x="976608" y="1029266"/>
              <a:ext cx="6143360" cy="3072963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10000"/>
              </a:schemeClr>
            </a:solidFill>
            <a:ln w="635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060"/>
                </a:solidFill>
              </a:endParaRPr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C07EDA9-7BDC-5341-8DBD-D3E8BD40E223}"/>
                </a:ext>
              </a:extLst>
            </p:cNvPr>
            <p:cNvSpPr txBox="1"/>
            <p:nvPr/>
          </p:nvSpPr>
          <p:spPr>
            <a:xfrm>
              <a:off x="3251970" y="956100"/>
              <a:ext cx="2074889" cy="2539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rgbClr val="002060"/>
                  </a:solidFill>
                </a:rPr>
                <a:t>Education-</a:t>
              </a:r>
              <a:r>
                <a:rPr lang="fr-FR" sz="1050" b="1" dirty="0" err="1">
                  <a:solidFill>
                    <a:srgbClr val="002060"/>
                  </a:solidFill>
                </a:rPr>
                <a:t>Research</a:t>
              </a:r>
              <a:r>
                <a:rPr lang="fr-FR" sz="1050" b="1" dirty="0">
                  <a:solidFill>
                    <a:srgbClr val="002060"/>
                  </a:solidFill>
                </a:rPr>
                <a:t> </a:t>
              </a:r>
              <a:r>
                <a:rPr lang="fr-FR" sz="1050" b="1" dirty="0" err="1">
                  <a:solidFill>
                    <a:srgbClr val="002060"/>
                  </a:solidFill>
                </a:rPr>
                <a:t>Federation</a:t>
              </a:r>
              <a:endParaRPr lang="fr-FR" sz="105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:a16="http://schemas.microsoft.com/office/drawing/2014/main" id="{0861E220-3174-5A48-8A58-152B3EB6274F}"/>
              </a:ext>
            </a:extLst>
          </p:cNvPr>
          <p:cNvGrpSpPr/>
          <p:nvPr/>
        </p:nvGrpSpPr>
        <p:grpSpPr>
          <a:xfrm>
            <a:off x="6584678" y="2370134"/>
            <a:ext cx="1970989" cy="1663040"/>
            <a:chOff x="5005988" y="2251705"/>
            <a:chExt cx="1970989" cy="1663040"/>
          </a:xfrm>
        </p:grpSpPr>
        <p:grpSp>
          <p:nvGrpSpPr>
            <p:cNvPr id="9" name="Groupe 8">
              <a:extLst>
                <a:ext uri="{FF2B5EF4-FFF2-40B4-BE49-F238E27FC236}">
                  <a16:creationId xmlns:a16="http://schemas.microsoft.com/office/drawing/2014/main" id="{938BC132-3E41-AA44-B8B0-512970434698}"/>
                </a:ext>
              </a:extLst>
            </p:cNvPr>
            <p:cNvGrpSpPr/>
            <p:nvPr/>
          </p:nvGrpSpPr>
          <p:grpSpPr>
            <a:xfrm>
              <a:off x="5005988" y="2251705"/>
              <a:ext cx="1970989" cy="1663040"/>
              <a:chOff x="5005988" y="2251705"/>
              <a:chExt cx="1970989" cy="1663040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99D0BB2-CD09-A34E-B2E2-E3757212A6C0}"/>
                  </a:ext>
                </a:extLst>
              </p:cNvPr>
              <p:cNvSpPr/>
              <p:nvPr/>
            </p:nvSpPr>
            <p:spPr>
              <a:xfrm>
                <a:off x="5005989" y="2769010"/>
                <a:ext cx="1970988" cy="1145735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Triangle isocèle 313">
                <a:extLst>
                  <a:ext uri="{FF2B5EF4-FFF2-40B4-BE49-F238E27FC236}">
                    <a16:creationId xmlns:a16="http://schemas.microsoft.com/office/drawing/2014/main" id="{887A358D-6CB6-0244-84DB-8E2897C5CB66}"/>
                  </a:ext>
                </a:extLst>
              </p:cNvPr>
              <p:cNvSpPr/>
              <p:nvPr/>
            </p:nvSpPr>
            <p:spPr>
              <a:xfrm>
                <a:off x="5005988" y="2251705"/>
                <a:ext cx="1959678" cy="489112"/>
              </a:xfrm>
              <a:prstGeom prst="triangle">
                <a:avLst>
                  <a:gd name="adj" fmla="val 49767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108000" rtlCol="0" anchor="ctr"/>
              <a:lstStyle/>
              <a:p>
                <a:pPr algn="ctr"/>
                <a:r>
                  <a:rPr lang="fr-FR" sz="800" b="1" dirty="0">
                    <a:solidFill>
                      <a:schemeClr val="tx1"/>
                    </a:solidFill>
                  </a:rPr>
                  <a:t>Université </a:t>
                </a:r>
                <a:r>
                  <a:rPr lang="fr-FR" sz="800" b="1" dirty="0" err="1">
                    <a:solidFill>
                      <a:schemeClr val="tx1"/>
                    </a:solidFill>
                  </a:rPr>
                  <a:t>Zß</a:t>
                </a:r>
                <a:endParaRPr lang="fr-FR" sz="8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" name="Ellipse 9">
              <a:extLst>
                <a:ext uri="{FF2B5EF4-FFF2-40B4-BE49-F238E27FC236}">
                  <a16:creationId xmlns:a16="http://schemas.microsoft.com/office/drawing/2014/main" id="{8594602C-749A-794B-AA3B-9BA9674549A1}"/>
                </a:ext>
              </a:extLst>
            </p:cNvPr>
            <p:cNvSpPr/>
            <p:nvPr/>
          </p:nvSpPr>
          <p:spPr>
            <a:xfrm>
              <a:off x="5322995" y="2886267"/>
              <a:ext cx="360143" cy="22860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</a:rPr>
                <a:t>SP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3957765-F7B5-DE48-9607-F0A1F97723C5}"/>
              </a:ext>
            </a:extLst>
          </p:cNvPr>
          <p:cNvGrpSpPr/>
          <p:nvPr/>
        </p:nvGrpSpPr>
        <p:grpSpPr>
          <a:xfrm>
            <a:off x="3131535" y="2435391"/>
            <a:ext cx="1868967" cy="1660630"/>
            <a:chOff x="1552845" y="2316962"/>
            <a:chExt cx="1868967" cy="166063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0C6798B-170C-974D-B9AC-E2E28C830027}"/>
                </a:ext>
              </a:extLst>
            </p:cNvPr>
            <p:cNvSpPr/>
            <p:nvPr/>
          </p:nvSpPr>
          <p:spPr>
            <a:xfrm>
              <a:off x="1553711" y="2834492"/>
              <a:ext cx="1868101" cy="11431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fr-FR"/>
            </a:p>
          </p:txBody>
        </p:sp>
        <p:sp>
          <p:nvSpPr>
            <p:cNvPr id="15" name="Triangle isocèle 252">
              <a:extLst>
                <a:ext uri="{FF2B5EF4-FFF2-40B4-BE49-F238E27FC236}">
                  <a16:creationId xmlns:a16="http://schemas.microsoft.com/office/drawing/2014/main" id="{01642A65-ADB8-0147-9A1E-A5781450FE2B}"/>
                </a:ext>
              </a:extLst>
            </p:cNvPr>
            <p:cNvSpPr/>
            <p:nvPr/>
          </p:nvSpPr>
          <p:spPr>
            <a:xfrm>
              <a:off x="1552845" y="2316962"/>
              <a:ext cx="1868102" cy="489112"/>
            </a:xfrm>
            <a:prstGeom prst="triangle">
              <a:avLst>
                <a:gd name="adj" fmla="val 49767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108000" rtlCol="0" anchor="ctr"/>
            <a:lstStyle/>
            <a:p>
              <a:pPr algn="ctr"/>
              <a:r>
                <a:rPr lang="fr-FR" sz="800" b="1" dirty="0">
                  <a:solidFill>
                    <a:schemeClr val="tx1"/>
                  </a:solidFill>
                </a:rPr>
                <a:t>Université  Y</a:t>
              </a:r>
            </a:p>
          </p:txBody>
        </p: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604BFEB-87F4-784D-9EF5-A800B4402816}"/>
              </a:ext>
            </a:extLst>
          </p:cNvPr>
          <p:cNvGrpSpPr/>
          <p:nvPr/>
        </p:nvGrpSpPr>
        <p:grpSpPr>
          <a:xfrm>
            <a:off x="3329264" y="3005405"/>
            <a:ext cx="1638129" cy="1067767"/>
            <a:chOff x="1750574" y="2886976"/>
            <a:chExt cx="1638129" cy="1067767"/>
          </a:xfrm>
        </p:grpSpPr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4D821DA8-4925-1F45-9D0F-4F74BE309883}"/>
                </a:ext>
              </a:extLst>
            </p:cNvPr>
            <p:cNvGrpSpPr/>
            <p:nvPr/>
          </p:nvGrpSpPr>
          <p:grpSpPr>
            <a:xfrm>
              <a:off x="1750574" y="3409403"/>
              <a:ext cx="679655" cy="545340"/>
              <a:chOff x="1750574" y="3409403"/>
              <a:chExt cx="679655" cy="545340"/>
            </a:xfrm>
          </p:grpSpPr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2C1850AE-E003-414D-ACEC-F34C59182165}"/>
                  </a:ext>
                </a:extLst>
              </p:cNvPr>
              <p:cNvSpPr/>
              <p:nvPr/>
            </p:nvSpPr>
            <p:spPr>
              <a:xfrm>
                <a:off x="1750574" y="3409403"/>
                <a:ext cx="302842" cy="219888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fr-FR" sz="1050" b="1" dirty="0">
                    <a:solidFill>
                      <a:schemeClr val="tx1"/>
                    </a:solidFill>
                  </a:rPr>
                  <a:t>SP</a:t>
                </a:r>
              </a:p>
            </p:txBody>
          </p:sp>
          <p:sp>
            <p:nvSpPr>
              <p:cNvPr id="28" name="Ellipse 27">
                <a:extLst>
                  <a:ext uri="{FF2B5EF4-FFF2-40B4-BE49-F238E27FC236}">
                    <a16:creationId xmlns:a16="http://schemas.microsoft.com/office/drawing/2014/main" id="{188E91A6-64A8-7249-99EC-6D3AB2A35B91}"/>
                  </a:ext>
                </a:extLst>
              </p:cNvPr>
              <p:cNvSpPr/>
              <p:nvPr/>
            </p:nvSpPr>
            <p:spPr>
              <a:xfrm>
                <a:off x="1886201" y="3579989"/>
                <a:ext cx="302842" cy="219888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fr-FR" sz="1050" b="1" dirty="0">
                    <a:solidFill>
                      <a:schemeClr val="tx1"/>
                    </a:solidFill>
                  </a:rPr>
                  <a:t>SP</a:t>
                </a:r>
              </a:p>
            </p:txBody>
          </p:sp>
          <p:sp>
            <p:nvSpPr>
              <p:cNvPr id="29" name="Ellipse 28">
                <a:extLst>
                  <a:ext uri="{FF2B5EF4-FFF2-40B4-BE49-F238E27FC236}">
                    <a16:creationId xmlns:a16="http://schemas.microsoft.com/office/drawing/2014/main" id="{5FE01CE0-2AAB-544B-9697-4C83D6E84C3D}"/>
                  </a:ext>
                </a:extLst>
              </p:cNvPr>
              <p:cNvSpPr/>
              <p:nvPr/>
            </p:nvSpPr>
            <p:spPr>
              <a:xfrm>
                <a:off x="2127387" y="3734855"/>
                <a:ext cx="302842" cy="219888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fr-FR" sz="1050" b="1" dirty="0">
                    <a:solidFill>
                      <a:schemeClr val="tx1"/>
                    </a:solidFill>
                  </a:rPr>
                  <a:t>SP</a:t>
                </a:r>
              </a:p>
            </p:txBody>
          </p:sp>
        </p:grpSp>
        <p:pic>
          <p:nvPicPr>
            <p:cNvPr id="18" name="Picture 359" descr="User3">
              <a:extLst>
                <a:ext uri="{FF2B5EF4-FFF2-40B4-BE49-F238E27FC236}">
                  <a16:creationId xmlns:a16="http://schemas.microsoft.com/office/drawing/2014/main" id="{86DBAF80-121C-954C-8460-C932CD663A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7021" y="3562213"/>
              <a:ext cx="251682" cy="249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9" name="Groupe 18">
              <a:extLst>
                <a:ext uri="{FF2B5EF4-FFF2-40B4-BE49-F238E27FC236}">
                  <a16:creationId xmlns:a16="http://schemas.microsoft.com/office/drawing/2014/main" id="{273845B0-E65E-EA43-BB52-FBAD799C0BCE}"/>
                </a:ext>
              </a:extLst>
            </p:cNvPr>
            <p:cNvGrpSpPr/>
            <p:nvPr/>
          </p:nvGrpSpPr>
          <p:grpSpPr>
            <a:xfrm>
              <a:off x="2178778" y="2886976"/>
              <a:ext cx="897109" cy="373886"/>
              <a:chOff x="2178778" y="2886976"/>
              <a:chExt cx="897109" cy="373886"/>
            </a:xfrm>
          </p:grpSpPr>
          <p:sp>
            <p:nvSpPr>
              <p:cNvPr id="20" name="Ellipse 19">
                <a:extLst>
                  <a:ext uri="{FF2B5EF4-FFF2-40B4-BE49-F238E27FC236}">
                    <a16:creationId xmlns:a16="http://schemas.microsoft.com/office/drawing/2014/main" id="{098D8AC4-21BF-B24F-A0CB-348C1E1FE29F}"/>
                  </a:ext>
                </a:extLst>
              </p:cNvPr>
              <p:cNvSpPr/>
              <p:nvPr/>
            </p:nvSpPr>
            <p:spPr>
              <a:xfrm>
                <a:off x="2715744" y="2886976"/>
                <a:ext cx="360143" cy="28119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fr-FR" sz="1050" b="1" dirty="0">
                    <a:solidFill>
                      <a:schemeClr val="tx1"/>
                    </a:solidFill>
                  </a:rPr>
                  <a:t>IdP</a:t>
                </a:r>
                <a:endParaRPr lang="fr-FR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Cylindre 20">
                <a:extLst>
                  <a:ext uri="{FF2B5EF4-FFF2-40B4-BE49-F238E27FC236}">
                    <a16:creationId xmlns:a16="http://schemas.microsoft.com/office/drawing/2014/main" id="{CA492F29-5D36-5241-8140-AEDB62D43206}"/>
                  </a:ext>
                </a:extLst>
              </p:cNvPr>
              <p:cNvSpPr/>
              <p:nvPr/>
            </p:nvSpPr>
            <p:spPr>
              <a:xfrm>
                <a:off x="2353343" y="2918368"/>
                <a:ext cx="229007" cy="216020"/>
              </a:xfrm>
              <a:prstGeom prst="can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grpSp>
            <p:nvGrpSpPr>
              <p:cNvPr id="22" name="Group 406">
                <a:extLst>
                  <a:ext uri="{FF2B5EF4-FFF2-40B4-BE49-F238E27FC236}">
                    <a16:creationId xmlns:a16="http://schemas.microsoft.com/office/drawing/2014/main" id="{BCB6CBB2-8827-E743-8355-267A6EAF0D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78778" y="3026378"/>
                <a:ext cx="241192" cy="234484"/>
                <a:chOff x="4329" y="1112"/>
                <a:chExt cx="439" cy="488"/>
              </a:xfrm>
            </p:grpSpPr>
            <p:pic>
              <p:nvPicPr>
                <p:cNvPr id="24" name="Picture 410" descr="Green User sm">
                  <a:extLst>
                    <a:ext uri="{FF2B5EF4-FFF2-40B4-BE49-F238E27FC236}">
                      <a16:creationId xmlns:a16="http://schemas.microsoft.com/office/drawing/2014/main" id="{C44D0D1F-97E2-8A49-B7D5-2836FA635EB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81" y="1112"/>
                  <a:ext cx="248" cy="3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5" name="Picture 411" descr="Red User sm">
                  <a:extLst>
                    <a:ext uri="{FF2B5EF4-FFF2-40B4-BE49-F238E27FC236}">
                      <a16:creationId xmlns:a16="http://schemas.microsoft.com/office/drawing/2014/main" id="{4FA7DE93-61A4-324C-8C1E-A872DBD5FD6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0" y="1181"/>
                  <a:ext cx="248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6" name="Picture 407" descr="Yellow User sm">
                  <a:extLst>
                    <a:ext uri="{FF2B5EF4-FFF2-40B4-BE49-F238E27FC236}">
                      <a16:creationId xmlns:a16="http://schemas.microsoft.com/office/drawing/2014/main" id="{17F30CFB-7DB8-0248-A581-5AA783F36EA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29" y="1255"/>
                  <a:ext cx="248" cy="3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6B5AF91-116C-A84C-B840-35FE15D0831E}"/>
                  </a:ext>
                </a:extLst>
              </p:cNvPr>
              <p:cNvCxnSpPr>
                <a:cxnSpLocks/>
                <a:stCxn id="21" idx="4"/>
                <a:endCxn id="20" idx="2"/>
              </p:cNvCxnSpPr>
              <p:nvPr/>
            </p:nvCxnSpPr>
            <p:spPr>
              <a:xfrm>
                <a:off x="2582350" y="3026378"/>
                <a:ext cx="133394" cy="119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DC534AB3-6DBA-4E4C-8315-D5C5503316A6}"/>
              </a:ext>
            </a:extLst>
          </p:cNvPr>
          <p:cNvGrpSpPr/>
          <p:nvPr/>
        </p:nvGrpSpPr>
        <p:grpSpPr>
          <a:xfrm>
            <a:off x="4530002" y="3326493"/>
            <a:ext cx="225850" cy="368349"/>
            <a:chOff x="2951312" y="3208064"/>
            <a:chExt cx="225850" cy="368349"/>
          </a:xfrm>
        </p:grpSpPr>
        <p:cxnSp>
          <p:nvCxnSpPr>
            <p:cNvPr id="31" name="Connecteur droit avec flèche 30">
              <a:extLst>
                <a:ext uri="{FF2B5EF4-FFF2-40B4-BE49-F238E27FC236}">
                  <a16:creationId xmlns:a16="http://schemas.microsoft.com/office/drawing/2014/main" id="{1401E8D6-586D-414C-A6B4-E803579B4141}"/>
                </a:ext>
              </a:extLst>
            </p:cNvPr>
            <p:cNvCxnSpPr/>
            <p:nvPr/>
          </p:nvCxnSpPr>
          <p:spPr>
            <a:xfrm flipH="1" flipV="1">
              <a:off x="2978145" y="3208064"/>
              <a:ext cx="199017" cy="368349"/>
            </a:xfrm>
            <a:prstGeom prst="straightConnector1">
              <a:avLst/>
            </a:prstGeom>
            <a:ln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" name="Picture 365" descr="contacts-xlg">
              <a:extLst>
                <a:ext uri="{FF2B5EF4-FFF2-40B4-BE49-F238E27FC236}">
                  <a16:creationId xmlns:a16="http://schemas.microsoft.com/office/drawing/2014/main" id="{C6432181-EC49-C848-9D04-B2B1128C27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1312" y="3270101"/>
              <a:ext cx="205740" cy="205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0E4D99AF-8C6E-EF49-8109-98305E8356B2}"/>
              </a:ext>
            </a:extLst>
          </p:cNvPr>
          <p:cNvGrpSpPr/>
          <p:nvPr/>
        </p:nvGrpSpPr>
        <p:grpSpPr>
          <a:xfrm>
            <a:off x="3665307" y="3499751"/>
            <a:ext cx="1039187" cy="375800"/>
            <a:chOff x="2086617" y="3381322"/>
            <a:chExt cx="1039187" cy="375800"/>
          </a:xfrm>
        </p:grpSpPr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35E22282-6CDE-D747-97F2-D00DDB55B796}"/>
                </a:ext>
              </a:extLst>
            </p:cNvPr>
            <p:cNvCxnSpPr/>
            <p:nvPr/>
          </p:nvCxnSpPr>
          <p:spPr>
            <a:xfrm flipH="1" flipV="1">
              <a:off x="2231047" y="3663972"/>
              <a:ext cx="894757" cy="22298"/>
            </a:xfrm>
            <a:prstGeom prst="straightConnector1">
              <a:avLst/>
            </a:prstGeom>
            <a:ln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>
              <a:extLst>
                <a:ext uri="{FF2B5EF4-FFF2-40B4-BE49-F238E27FC236}">
                  <a16:creationId xmlns:a16="http://schemas.microsoft.com/office/drawing/2014/main" id="{31DB38C7-7FE3-E743-AA36-A9FB1E3F1C12}"/>
                </a:ext>
              </a:extLst>
            </p:cNvPr>
            <p:cNvCxnSpPr/>
            <p:nvPr/>
          </p:nvCxnSpPr>
          <p:spPr>
            <a:xfrm flipH="1" flipV="1">
              <a:off x="2086617" y="3471085"/>
              <a:ext cx="1039187" cy="215185"/>
            </a:xfrm>
            <a:prstGeom prst="straightConnector1">
              <a:avLst/>
            </a:prstGeom>
            <a:ln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6" name="Picture 365" descr="contacts-xlg">
              <a:extLst>
                <a:ext uri="{FF2B5EF4-FFF2-40B4-BE49-F238E27FC236}">
                  <a16:creationId xmlns:a16="http://schemas.microsoft.com/office/drawing/2014/main" id="{845DE67D-19AD-884E-97ED-EAEE1B3DB4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0972" y="3381322"/>
              <a:ext cx="205740" cy="205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365" descr="contacts-xlg">
              <a:extLst>
                <a:ext uri="{FF2B5EF4-FFF2-40B4-BE49-F238E27FC236}">
                  <a16:creationId xmlns:a16="http://schemas.microsoft.com/office/drawing/2014/main" id="{A9CE3F27-AB2B-3B41-9D01-01BD79FF4B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9848" y="3551382"/>
              <a:ext cx="205740" cy="2057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DC54589D-0361-E345-B7A5-5A343A1D0694}"/>
              </a:ext>
            </a:extLst>
          </p:cNvPr>
          <p:cNvCxnSpPr/>
          <p:nvPr/>
        </p:nvCxnSpPr>
        <p:spPr>
          <a:xfrm flipH="1">
            <a:off x="4042535" y="3804699"/>
            <a:ext cx="661959" cy="133362"/>
          </a:xfrm>
          <a:prstGeom prst="straightConnector1">
            <a:avLst/>
          </a:prstGeom>
          <a:ln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65" descr="contacts-xlg">
            <a:extLst>
              <a:ext uri="{FF2B5EF4-FFF2-40B4-BE49-F238E27FC236}">
                <a16:creationId xmlns:a16="http://schemas.microsoft.com/office/drawing/2014/main" id="{A1B6086B-A9E5-C848-8550-F1BC018B30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086" y="3838539"/>
            <a:ext cx="205740" cy="205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0" name="Connecteur en angle 39">
            <a:extLst>
              <a:ext uri="{FF2B5EF4-FFF2-40B4-BE49-F238E27FC236}">
                <a16:creationId xmlns:a16="http://schemas.microsoft.com/office/drawing/2014/main" id="{45BF8AE5-CF10-C644-A78C-888CA5EFA8CD}"/>
              </a:ext>
            </a:extLst>
          </p:cNvPr>
          <p:cNvCxnSpPr>
            <a:cxnSpLocks/>
            <a:stCxn id="18" idx="3"/>
            <a:endCxn id="10" idx="4"/>
          </p:cNvCxnSpPr>
          <p:nvPr/>
        </p:nvCxnSpPr>
        <p:spPr>
          <a:xfrm flipV="1">
            <a:off x="4967393" y="3233304"/>
            <a:ext cx="2114364" cy="57198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365" descr="contacts-xlg">
            <a:extLst>
              <a:ext uri="{FF2B5EF4-FFF2-40B4-BE49-F238E27FC236}">
                <a16:creationId xmlns:a16="http://schemas.microsoft.com/office/drawing/2014/main" id="{C86DC643-378F-4B4D-9238-F99E5D0CE8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4710" y="3684726"/>
            <a:ext cx="205740" cy="205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2" name="Groupe 41">
            <a:extLst>
              <a:ext uri="{FF2B5EF4-FFF2-40B4-BE49-F238E27FC236}">
                <a16:creationId xmlns:a16="http://schemas.microsoft.com/office/drawing/2014/main" id="{DAC0A3A9-1221-D649-BDDB-82D5C11FEF28}"/>
              </a:ext>
            </a:extLst>
          </p:cNvPr>
          <p:cNvGrpSpPr/>
          <p:nvPr/>
        </p:nvGrpSpPr>
        <p:grpSpPr>
          <a:xfrm>
            <a:off x="3068248" y="1168797"/>
            <a:ext cx="5124895" cy="1017263"/>
            <a:chOff x="1489558" y="1099352"/>
            <a:chExt cx="5124895" cy="1017263"/>
          </a:xfrm>
        </p:grpSpPr>
        <p:grpSp>
          <p:nvGrpSpPr>
            <p:cNvPr id="43" name="Groupe 42">
              <a:extLst>
                <a:ext uri="{FF2B5EF4-FFF2-40B4-BE49-F238E27FC236}">
                  <a16:creationId xmlns:a16="http://schemas.microsoft.com/office/drawing/2014/main" id="{811BC174-0468-4948-993F-AD7D2D1A353D}"/>
                </a:ext>
              </a:extLst>
            </p:cNvPr>
            <p:cNvGrpSpPr/>
            <p:nvPr/>
          </p:nvGrpSpPr>
          <p:grpSpPr>
            <a:xfrm>
              <a:off x="1489558" y="1135942"/>
              <a:ext cx="1127139" cy="960169"/>
              <a:chOff x="1331640" y="1052736"/>
              <a:chExt cx="1127139" cy="960169"/>
            </a:xfrm>
          </p:grpSpPr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23307E64-4291-484B-8144-63DC28F45292}"/>
                  </a:ext>
                </a:extLst>
              </p:cNvPr>
              <p:cNvSpPr/>
              <p:nvPr/>
            </p:nvSpPr>
            <p:spPr>
              <a:xfrm>
                <a:off x="1427230" y="1518385"/>
                <a:ext cx="1031549" cy="49452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Triangle isocèle 404">
                <a:extLst>
                  <a:ext uri="{FF2B5EF4-FFF2-40B4-BE49-F238E27FC236}">
                    <a16:creationId xmlns:a16="http://schemas.microsoft.com/office/drawing/2014/main" id="{1346EF44-F0EA-8240-B663-E2995EC48125}"/>
                  </a:ext>
                </a:extLst>
              </p:cNvPr>
              <p:cNvSpPr/>
              <p:nvPr/>
            </p:nvSpPr>
            <p:spPr>
              <a:xfrm>
                <a:off x="1427230" y="1052736"/>
                <a:ext cx="1031549" cy="441347"/>
              </a:xfrm>
              <a:prstGeom prst="triangle">
                <a:avLst>
                  <a:gd name="adj" fmla="val 49767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108000" rtlCol="0" anchor="ctr"/>
              <a:lstStyle/>
              <a:p>
                <a:pPr algn="ctr"/>
                <a:r>
                  <a:rPr lang="fr-FR" sz="800" b="1" dirty="0">
                    <a:solidFill>
                      <a:schemeClr val="tx1"/>
                    </a:solidFill>
                  </a:rPr>
                  <a:t>Univ. X</a:t>
                </a:r>
              </a:p>
            </p:txBody>
          </p:sp>
          <p:sp>
            <p:nvSpPr>
              <p:cNvPr id="61" name="Ellipse 60">
                <a:extLst>
                  <a:ext uri="{FF2B5EF4-FFF2-40B4-BE49-F238E27FC236}">
                    <a16:creationId xmlns:a16="http://schemas.microsoft.com/office/drawing/2014/main" id="{6FCBD223-565D-B54E-A1F0-FB11BCFEF9F0}"/>
                  </a:ext>
                </a:extLst>
              </p:cNvPr>
              <p:cNvSpPr/>
              <p:nvPr/>
            </p:nvSpPr>
            <p:spPr>
              <a:xfrm>
                <a:off x="1450669" y="1707300"/>
                <a:ext cx="242274" cy="17591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fr-FR" sz="700" b="1" dirty="0">
                    <a:solidFill>
                      <a:schemeClr val="tx1"/>
                    </a:solidFill>
                  </a:rPr>
                  <a:t>SP</a:t>
                </a:r>
              </a:p>
            </p:txBody>
          </p:sp>
          <p:sp>
            <p:nvSpPr>
              <p:cNvPr id="62" name="Ellipse 61">
                <a:extLst>
                  <a:ext uri="{FF2B5EF4-FFF2-40B4-BE49-F238E27FC236}">
                    <a16:creationId xmlns:a16="http://schemas.microsoft.com/office/drawing/2014/main" id="{23AFA3BD-59DD-E341-B4FC-F22E9F653F5A}"/>
                  </a:ext>
                </a:extLst>
              </p:cNvPr>
              <p:cNvSpPr/>
              <p:nvPr/>
            </p:nvSpPr>
            <p:spPr>
              <a:xfrm>
                <a:off x="1941183" y="1723522"/>
                <a:ext cx="221535" cy="17646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fr-FR" sz="800" b="1" dirty="0">
                    <a:solidFill>
                      <a:schemeClr val="tx1"/>
                    </a:solidFill>
                  </a:rPr>
                  <a:t>IdP</a:t>
                </a:r>
                <a:endParaRPr lang="fr-FR" sz="1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Cylindre 62">
                <a:extLst>
                  <a:ext uri="{FF2B5EF4-FFF2-40B4-BE49-F238E27FC236}">
                    <a16:creationId xmlns:a16="http://schemas.microsoft.com/office/drawing/2014/main" id="{E83CE157-AA56-BF43-8744-174D1B6B1ADA}"/>
                  </a:ext>
                </a:extLst>
              </p:cNvPr>
              <p:cNvSpPr/>
              <p:nvPr/>
            </p:nvSpPr>
            <p:spPr>
              <a:xfrm>
                <a:off x="2244750" y="1729825"/>
                <a:ext cx="107485" cy="153385"/>
              </a:xfrm>
              <a:prstGeom prst="can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grpSp>
            <p:nvGrpSpPr>
              <p:cNvPr id="64" name="Group 406">
                <a:extLst>
                  <a:ext uri="{FF2B5EF4-FFF2-40B4-BE49-F238E27FC236}">
                    <a16:creationId xmlns:a16="http://schemas.microsoft.com/office/drawing/2014/main" id="{FFA659F6-27F9-F644-AA2C-9887303A0E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51329" y="1812918"/>
                <a:ext cx="178610" cy="177496"/>
                <a:chOff x="4329" y="1112"/>
                <a:chExt cx="439" cy="488"/>
              </a:xfrm>
            </p:grpSpPr>
            <p:pic>
              <p:nvPicPr>
                <p:cNvPr id="68" name="Picture 410" descr="Green User sm">
                  <a:extLst>
                    <a:ext uri="{FF2B5EF4-FFF2-40B4-BE49-F238E27FC236}">
                      <a16:creationId xmlns:a16="http://schemas.microsoft.com/office/drawing/2014/main" id="{3FDDEF90-4800-C54B-865B-F50DC758101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81" y="1112"/>
                  <a:ext cx="248" cy="3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9" name="Picture 411" descr="Red User sm">
                  <a:extLst>
                    <a:ext uri="{FF2B5EF4-FFF2-40B4-BE49-F238E27FC236}">
                      <a16:creationId xmlns:a16="http://schemas.microsoft.com/office/drawing/2014/main" id="{4648F2E5-B339-8942-B243-16621AFE04F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0" y="1181"/>
                  <a:ext cx="248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70" name="Picture 407" descr="Yellow User sm">
                  <a:extLst>
                    <a:ext uri="{FF2B5EF4-FFF2-40B4-BE49-F238E27FC236}">
                      <a16:creationId xmlns:a16="http://schemas.microsoft.com/office/drawing/2014/main" id="{FCF1D535-3DFD-484F-8512-134226BBBEA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29" y="1255"/>
                  <a:ext cx="248" cy="3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EACC9418-E9DC-FA46-ABBF-265551331CA3}"/>
                  </a:ext>
                </a:extLst>
              </p:cNvPr>
              <p:cNvCxnSpPr/>
              <p:nvPr/>
            </p:nvCxnSpPr>
            <p:spPr>
              <a:xfrm flipV="1">
                <a:off x="2162718" y="1821307"/>
                <a:ext cx="82032" cy="52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66" name="Picture 313">
                <a:extLst>
                  <a:ext uri="{FF2B5EF4-FFF2-40B4-BE49-F238E27FC236}">
                    <a16:creationId xmlns:a16="http://schemas.microsoft.com/office/drawing/2014/main" id="{BE76E51D-121F-2E4F-9F73-A6861DCCDC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31640" y="1629025"/>
                <a:ext cx="182880" cy="137160"/>
              </a:xfrm>
              <a:prstGeom prst="rect">
                <a:avLst/>
              </a:prstGeom>
              <a:noFill/>
              <a:ln>
                <a:noFill/>
              </a:ln>
              <a:effectLst>
                <a:glow rad="63500">
                  <a:schemeClr val="accent6">
                    <a:lumMod val="75000"/>
                    <a:alpha val="40000"/>
                  </a:schemeClr>
                </a:glo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Picture 313">
                <a:extLst>
                  <a:ext uri="{FF2B5EF4-FFF2-40B4-BE49-F238E27FC236}">
                    <a16:creationId xmlns:a16="http://schemas.microsoft.com/office/drawing/2014/main" id="{44C83835-7044-2447-AA4A-21338F11EC2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5593" y="1621089"/>
                <a:ext cx="182880" cy="137160"/>
              </a:xfrm>
              <a:prstGeom prst="rect">
                <a:avLst/>
              </a:prstGeom>
              <a:noFill/>
              <a:ln>
                <a:noFill/>
              </a:ln>
              <a:effectLst>
                <a:glow rad="63500">
                  <a:schemeClr val="accent6">
                    <a:lumMod val="75000"/>
                    <a:alpha val="40000"/>
                  </a:schemeClr>
                </a:glo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4" name="Groupe 43">
              <a:extLst>
                <a:ext uri="{FF2B5EF4-FFF2-40B4-BE49-F238E27FC236}">
                  <a16:creationId xmlns:a16="http://schemas.microsoft.com/office/drawing/2014/main" id="{19071220-FEFF-C348-BDB3-BFD054A4A227}"/>
                </a:ext>
              </a:extLst>
            </p:cNvPr>
            <p:cNvGrpSpPr/>
            <p:nvPr/>
          </p:nvGrpSpPr>
          <p:grpSpPr>
            <a:xfrm>
              <a:off x="5470715" y="1099352"/>
              <a:ext cx="1143738" cy="1017263"/>
              <a:chOff x="3707904" y="1412776"/>
              <a:chExt cx="1143738" cy="1017263"/>
            </a:xfrm>
          </p:grpSpPr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D98BF018-7322-2941-BDCC-49B56BF4B335}"/>
                  </a:ext>
                </a:extLst>
              </p:cNvPr>
              <p:cNvSpPr/>
              <p:nvPr/>
            </p:nvSpPr>
            <p:spPr>
              <a:xfrm>
                <a:off x="3820093" y="1886589"/>
                <a:ext cx="1031549" cy="54345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46" name="Triangle isocèle 317">
                <a:extLst>
                  <a:ext uri="{FF2B5EF4-FFF2-40B4-BE49-F238E27FC236}">
                    <a16:creationId xmlns:a16="http://schemas.microsoft.com/office/drawing/2014/main" id="{C561E575-BD63-EA4B-A9D1-EA18395706C9}"/>
                  </a:ext>
                </a:extLst>
              </p:cNvPr>
              <p:cNvSpPr/>
              <p:nvPr/>
            </p:nvSpPr>
            <p:spPr>
              <a:xfrm>
                <a:off x="3820093" y="1412776"/>
                <a:ext cx="1031549" cy="441347"/>
              </a:xfrm>
              <a:prstGeom prst="triangle">
                <a:avLst>
                  <a:gd name="adj" fmla="val 49767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108000" rtlCol="0" anchor="ctr"/>
              <a:lstStyle/>
              <a:p>
                <a:pPr algn="ctr"/>
                <a:r>
                  <a:rPr lang="fr-FR" sz="800" b="1" dirty="0">
                    <a:solidFill>
                      <a:schemeClr val="tx1"/>
                    </a:solidFill>
                  </a:rPr>
                  <a:t>CNRS</a:t>
                </a:r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C365A3F4-BB19-D84C-8959-4E2697B3EEB8}"/>
                  </a:ext>
                </a:extLst>
              </p:cNvPr>
              <p:cNvSpPr/>
              <p:nvPr/>
            </p:nvSpPr>
            <p:spPr>
              <a:xfrm>
                <a:off x="3843532" y="1983225"/>
                <a:ext cx="242274" cy="17591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fr-FR" sz="700" b="1" dirty="0">
                    <a:solidFill>
                      <a:schemeClr val="tx1"/>
                    </a:solidFill>
                  </a:rPr>
                  <a:t>SP</a:t>
                </a:r>
              </a:p>
            </p:txBody>
          </p:sp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44BB0C1B-38EB-9F4A-9D42-ED47A97FA1C1}"/>
                  </a:ext>
                </a:extLst>
              </p:cNvPr>
              <p:cNvSpPr/>
              <p:nvPr/>
            </p:nvSpPr>
            <p:spPr>
              <a:xfrm>
                <a:off x="4334046" y="1999447"/>
                <a:ext cx="221535" cy="176466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fr-FR" sz="800" b="1" dirty="0">
                    <a:solidFill>
                      <a:schemeClr val="tx1"/>
                    </a:solidFill>
                  </a:rPr>
                  <a:t>IdP</a:t>
                </a:r>
                <a:endParaRPr lang="fr-FR" sz="1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Cylindre 48">
                <a:extLst>
                  <a:ext uri="{FF2B5EF4-FFF2-40B4-BE49-F238E27FC236}">
                    <a16:creationId xmlns:a16="http://schemas.microsoft.com/office/drawing/2014/main" id="{14618382-C95A-7348-A8ED-53B451B60937}"/>
                  </a:ext>
                </a:extLst>
              </p:cNvPr>
              <p:cNvSpPr/>
              <p:nvPr/>
            </p:nvSpPr>
            <p:spPr>
              <a:xfrm>
                <a:off x="4637613" y="2005750"/>
                <a:ext cx="107485" cy="153385"/>
              </a:xfrm>
              <a:prstGeom prst="can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grpSp>
            <p:nvGrpSpPr>
              <p:cNvPr id="50" name="Group 406">
                <a:extLst>
                  <a:ext uri="{FF2B5EF4-FFF2-40B4-BE49-F238E27FC236}">
                    <a16:creationId xmlns:a16="http://schemas.microsoft.com/office/drawing/2014/main" id="{0508CF1D-19C5-D740-B69E-7BBA446BBE0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35803" y="2115750"/>
                <a:ext cx="178610" cy="177496"/>
                <a:chOff x="4329" y="1112"/>
                <a:chExt cx="439" cy="488"/>
              </a:xfrm>
            </p:grpSpPr>
            <p:pic>
              <p:nvPicPr>
                <p:cNvPr id="56" name="Picture 410" descr="Green User sm">
                  <a:extLst>
                    <a:ext uri="{FF2B5EF4-FFF2-40B4-BE49-F238E27FC236}">
                      <a16:creationId xmlns:a16="http://schemas.microsoft.com/office/drawing/2014/main" id="{BCBDCA97-5A9B-9E4C-8FC7-1A4DB07AED6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81" y="1112"/>
                  <a:ext cx="248" cy="3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7" name="Picture 411" descr="Red User sm">
                  <a:extLst>
                    <a:ext uri="{FF2B5EF4-FFF2-40B4-BE49-F238E27FC236}">
                      <a16:creationId xmlns:a16="http://schemas.microsoft.com/office/drawing/2014/main" id="{FAFB29AC-A2DB-FA4A-9568-07AE5033AAA8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0" y="1181"/>
                  <a:ext cx="248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8" name="Picture 407" descr="Yellow User sm">
                  <a:extLst>
                    <a:ext uri="{FF2B5EF4-FFF2-40B4-BE49-F238E27FC236}">
                      <a16:creationId xmlns:a16="http://schemas.microsoft.com/office/drawing/2014/main" id="{035CA897-E940-F44E-987B-D5E7C35C9E3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29" y="1255"/>
                  <a:ext cx="248" cy="3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51" name="Ellipse 50">
                <a:extLst>
                  <a:ext uri="{FF2B5EF4-FFF2-40B4-BE49-F238E27FC236}">
                    <a16:creationId xmlns:a16="http://schemas.microsoft.com/office/drawing/2014/main" id="{982A9107-CFA3-AB4F-8414-03731B501EEA}"/>
                  </a:ext>
                </a:extLst>
              </p:cNvPr>
              <p:cNvSpPr/>
              <p:nvPr/>
            </p:nvSpPr>
            <p:spPr>
              <a:xfrm>
                <a:off x="3868022" y="2191081"/>
                <a:ext cx="242274" cy="17591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fr-FR" sz="700" b="1" dirty="0">
                    <a:solidFill>
                      <a:schemeClr val="tx1"/>
                    </a:solidFill>
                  </a:rPr>
                  <a:t>SP</a:t>
                </a:r>
              </a:p>
            </p:txBody>
          </p:sp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2D4A5768-68C9-3640-A493-13A7CA6F94C4}"/>
                  </a:ext>
                </a:extLst>
              </p:cNvPr>
              <p:cNvCxnSpPr>
                <a:cxnSpLocks/>
                <a:stCxn id="48" idx="6"/>
                <a:endCxn id="49" idx="2"/>
              </p:cNvCxnSpPr>
              <p:nvPr/>
            </p:nvCxnSpPr>
            <p:spPr>
              <a:xfrm flipV="1">
                <a:off x="4555581" y="2082443"/>
                <a:ext cx="82032" cy="523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3" name="Picture 313">
                <a:extLst>
                  <a:ext uri="{FF2B5EF4-FFF2-40B4-BE49-F238E27FC236}">
                    <a16:creationId xmlns:a16="http://schemas.microsoft.com/office/drawing/2014/main" id="{348C56B9-1C45-7743-B210-66FD601CC23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29578" y="1924449"/>
                <a:ext cx="182880" cy="137160"/>
              </a:xfrm>
              <a:prstGeom prst="rect">
                <a:avLst/>
              </a:prstGeom>
              <a:noFill/>
              <a:ln>
                <a:noFill/>
              </a:ln>
              <a:effectLst>
                <a:glow rad="63500">
                  <a:schemeClr val="accent6">
                    <a:lumMod val="75000"/>
                    <a:alpha val="40000"/>
                  </a:schemeClr>
                </a:glo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4" name="Picture 313">
                <a:extLst>
                  <a:ext uri="{FF2B5EF4-FFF2-40B4-BE49-F238E27FC236}">
                    <a16:creationId xmlns:a16="http://schemas.microsoft.com/office/drawing/2014/main" id="{2F922654-0710-DE43-A4A2-090307D91E8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07904" y="2175562"/>
                <a:ext cx="182880" cy="137160"/>
              </a:xfrm>
              <a:prstGeom prst="rect">
                <a:avLst/>
              </a:prstGeom>
              <a:noFill/>
              <a:ln>
                <a:noFill/>
              </a:ln>
              <a:effectLst>
                <a:glow rad="63500">
                  <a:schemeClr val="accent6">
                    <a:lumMod val="75000"/>
                    <a:alpha val="40000"/>
                  </a:schemeClr>
                </a:glo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5" name="Picture 313">
                <a:extLst>
                  <a:ext uri="{FF2B5EF4-FFF2-40B4-BE49-F238E27FC236}">
                    <a16:creationId xmlns:a16="http://schemas.microsoft.com/office/drawing/2014/main" id="{98414103-CA0D-E04B-B882-1D3BB3F0D0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07806" y="1925722"/>
                <a:ext cx="182880" cy="137160"/>
              </a:xfrm>
              <a:prstGeom prst="rect">
                <a:avLst/>
              </a:prstGeom>
              <a:noFill/>
              <a:ln>
                <a:noFill/>
              </a:ln>
              <a:effectLst>
                <a:glow rad="63500">
                  <a:schemeClr val="accent6">
                    <a:lumMod val="75000"/>
                    <a:alpha val="40000"/>
                  </a:schemeClr>
                </a:glo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065475B-78F9-8A4D-8FFD-F91470DE0FAD}"/>
              </a:ext>
            </a:extLst>
          </p:cNvPr>
          <p:cNvGrpSpPr/>
          <p:nvPr/>
        </p:nvGrpSpPr>
        <p:grpSpPr>
          <a:xfrm>
            <a:off x="7168761" y="3016844"/>
            <a:ext cx="1360133" cy="913100"/>
            <a:chOff x="5590071" y="2898415"/>
            <a:chExt cx="1360133" cy="913100"/>
          </a:xfrm>
        </p:grpSpPr>
        <p:grpSp>
          <p:nvGrpSpPr>
            <p:cNvPr id="72" name="Groupe 71">
              <a:extLst>
                <a:ext uri="{FF2B5EF4-FFF2-40B4-BE49-F238E27FC236}">
                  <a16:creationId xmlns:a16="http://schemas.microsoft.com/office/drawing/2014/main" id="{6105717C-E805-6242-BB91-2949CE19C456}"/>
                </a:ext>
              </a:extLst>
            </p:cNvPr>
            <p:cNvGrpSpPr/>
            <p:nvPr/>
          </p:nvGrpSpPr>
          <p:grpSpPr>
            <a:xfrm>
              <a:off x="6125460" y="2898415"/>
              <a:ext cx="824744" cy="359860"/>
              <a:chOff x="6125460" y="2898415"/>
              <a:chExt cx="824744" cy="359860"/>
            </a:xfrm>
          </p:grpSpPr>
          <p:sp>
            <p:nvSpPr>
              <p:cNvPr id="75" name="Ellipse 74">
                <a:extLst>
                  <a:ext uri="{FF2B5EF4-FFF2-40B4-BE49-F238E27FC236}">
                    <a16:creationId xmlns:a16="http://schemas.microsoft.com/office/drawing/2014/main" id="{096AAA53-F07B-5C40-B381-6D6F48BF0374}"/>
                  </a:ext>
                </a:extLst>
              </p:cNvPr>
              <p:cNvSpPr/>
              <p:nvPr/>
            </p:nvSpPr>
            <p:spPr>
              <a:xfrm>
                <a:off x="6125460" y="2898415"/>
                <a:ext cx="360143" cy="28119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fr-FR" sz="1050" b="1" dirty="0">
                    <a:solidFill>
                      <a:schemeClr val="tx1"/>
                    </a:solidFill>
                  </a:rPr>
                  <a:t>IdP</a:t>
                </a:r>
                <a:endParaRPr lang="fr-FR" sz="12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Cylindre 75">
                <a:extLst>
                  <a:ext uri="{FF2B5EF4-FFF2-40B4-BE49-F238E27FC236}">
                    <a16:creationId xmlns:a16="http://schemas.microsoft.com/office/drawing/2014/main" id="{D92A2B73-6836-F44E-BE40-D253361DE6BC}"/>
                  </a:ext>
                </a:extLst>
              </p:cNvPr>
              <p:cNvSpPr/>
              <p:nvPr/>
            </p:nvSpPr>
            <p:spPr>
              <a:xfrm>
                <a:off x="6576691" y="2926177"/>
                <a:ext cx="229007" cy="216020"/>
              </a:xfrm>
              <a:prstGeom prst="can">
                <a:avLst/>
              </a:prstGeom>
              <a:solidFill>
                <a:schemeClr val="bg1">
                  <a:lumMod val="95000"/>
                </a:schemeClr>
              </a:solidFill>
              <a:ln w="31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grpSp>
            <p:nvGrpSpPr>
              <p:cNvPr id="77" name="Group 406">
                <a:extLst>
                  <a:ext uri="{FF2B5EF4-FFF2-40B4-BE49-F238E27FC236}">
                    <a16:creationId xmlns:a16="http://schemas.microsoft.com/office/drawing/2014/main" id="{5BFA932A-2361-6F4F-ABEE-16D1474F62F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09012" y="3023791"/>
                <a:ext cx="241192" cy="234484"/>
                <a:chOff x="4329" y="1112"/>
                <a:chExt cx="439" cy="488"/>
              </a:xfrm>
            </p:grpSpPr>
            <p:pic>
              <p:nvPicPr>
                <p:cNvPr id="79" name="Picture 410" descr="Green User sm">
                  <a:extLst>
                    <a:ext uri="{FF2B5EF4-FFF2-40B4-BE49-F238E27FC236}">
                      <a16:creationId xmlns:a16="http://schemas.microsoft.com/office/drawing/2014/main" id="{41EC0248-32C1-1F46-87D3-A256BD629DB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81" y="1112"/>
                  <a:ext cx="248" cy="3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0" name="Picture 411" descr="Red User sm">
                  <a:extLst>
                    <a:ext uri="{FF2B5EF4-FFF2-40B4-BE49-F238E27FC236}">
                      <a16:creationId xmlns:a16="http://schemas.microsoft.com/office/drawing/2014/main" id="{4F04CC6C-92D4-3243-A584-11FA934B72E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20" y="1181"/>
                  <a:ext cx="248" cy="3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81" name="Picture 407" descr="Yellow User sm">
                  <a:extLst>
                    <a:ext uri="{FF2B5EF4-FFF2-40B4-BE49-F238E27FC236}">
                      <a16:creationId xmlns:a16="http://schemas.microsoft.com/office/drawing/2014/main" id="{E6E8160F-421B-5949-8E5C-AE29A83F458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29" y="1255"/>
                  <a:ext cx="248" cy="34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cxnSp>
            <p:nvCxnSpPr>
              <p:cNvPr id="78" name="Connecteur droit 77">
                <a:extLst>
                  <a:ext uri="{FF2B5EF4-FFF2-40B4-BE49-F238E27FC236}">
                    <a16:creationId xmlns:a16="http://schemas.microsoft.com/office/drawing/2014/main" id="{80E9CAE6-59AD-6D46-BC75-14E5337FFC61}"/>
                  </a:ext>
                </a:extLst>
              </p:cNvPr>
              <p:cNvCxnSpPr>
                <a:cxnSpLocks/>
                <a:stCxn id="76" idx="2"/>
                <a:endCxn id="75" idx="6"/>
              </p:cNvCxnSpPr>
              <p:nvPr/>
            </p:nvCxnSpPr>
            <p:spPr>
              <a:xfrm flipH="1">
                <a:off x="6485603" y="3034187"/>
                <a:ext cx="91088" cy="48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73" name="Picture 358" descr="User2">
              <a:extLst>
                <a:ext uri="{FF2B5EF4-FFF2-40B4-BE49-F238E27FC236}">
                  <a16:creationId xmlns:a16="http://schemas.microsoft.com/office/drawing/2014/main" id="{92542D54-5EBF-F04E-964F-289D76FDCC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0071" y="3548881"/>
              <a:ext cx="249324" cy="262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4" name="Picture 313">
              <a:extLst>
                <a:ext uri="{FF2B5EF4-FFF2-40B4-BE49-F238E27FC236}">
                  <a16:creationId xmlns:a16="http://schemas.microsoft.com/office/drawing/2014/main" id="{FA5C3FB7-416C-AC4C-B233-819939BA80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3187" y="3162009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6">
                  <a:lumMod val="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" name="Groupe 81">
            <a:extLst>
              <a:ext uri="{FF2B5EF4-FFF2-40B4-BE49-F238E27FC236}">
                <a16:creationId xmlns:a16="http://schemas.microsoft.com/office/drawing/2014/main" id="{6E944139-BE9C-0140-B347-5F3CB1196437}"/>
              </a:ext>
            </a:extLst>
          </p:cNvPr>
          <p:cNvGrpSpPr/>
          <p:nvPr/>
        </p:nvGrpSpPr>
        <p:grpSpPr>
          <a:xfrm>
            <a:off x="3214146" y="1040434"/>
            <a:ext cx="3771467" cy="3129900"/>
            <a:chOff x="1635456" y="922005"/>
            <a:chExt cx="3771467" cy="3129900"/>
          </a:xfrm>
        </p:grpSpPr>
        <p:pic>
          <p:nvPicPr>
            <p:cNvPr id="83" name="Picture 313">
              <a:extLst>
                <a:ext uri="{FF2B5EF4-FFF2-40B4-BE49-F238E27FC236}">
                  <a16:creationId xmlns:a16="http://schemas.microsoft.com/office/drawing/2014/main" id="{7C03F466-AB94-B24E-9B28-5F48A9EB05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7433" y="922005"/>
              <a:ext cx="179490" cy="122192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6">
                  <a:lumMod val="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4" name="Picture 313">
              <a:extLst>
                <a:ext uri="{FF2B5EF4-FFF2-40B4-BE49-F238E27FC236}">
                  <a16:creationId xmlns:a16="http://schemas.microsoft.com/office/drawing/2014/main" id="{C9395BDD-3332-C44C-B844-C49D6833878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227" y="2978641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6">
                  <a:lumMod val="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5" name="Picture 313">
              <a:extLst>
                <a:ext uri="{FF2B5EF4-FFF2-40B4-BE49-F238E27FC236}">
                  <a16:creationId xmlns:a16="http://schemas.microsoft.com/office/drawing/2014/main" id="{7885C6C2-5E47-8242-A7E7-478630A36B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6401" y="2947434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6">
                  <a:lumMod val="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6" name="Picture 313">
              <a:extLst>
                <a:ext uri="{FF2B5EF4-FFF2-40B4-BE49-F238E27FC236}">
                  <a16:creationId xmlns:a16="http://schemas.microsoft.com/office/drawing/2014/main" id="{76E1C018-1503-FE46-97A0-CFB285A9D4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5456" y="3350966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6">
                  <a:lumMod val="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7" name="Picture 313">
              <a:extLst>
                <a:ext uri="{FF2B5EF4-FFF2-40B4-BE49-F238E27FC236}">
                  <a16:creationId xmlns:a16="http://schemas.microsoft.com/office/drawing/2014/main" id="{2F834813-5606-F648-8959-7A011B57D3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5949" y="3662717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6">
                  <a:lumMod val="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8" name="Picture 313">
              <a:extLst>
                <a:ext uri="{FF2B5EF4-FFF2-40B4-BE49-F238E27FC236}">
                  <a16:creationId xmlns:a16="http://schemas.microsoft.com/office/drawing/2014/main" id="{08AF1DD9-C303-3745-9E17-4586D513ED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6638" y="3914745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chemeClr val="accent6">
                  <a:lumMod val="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89" name="Connecteur droit avec flèche 88">
            <a:extLst>
              <a:ext uri="{FF2B5EF4-FFF2-40B4-BE49-F238E27FC236}">
                <a16:creationId xmlns:a16="http://schemas.microsoft.com/office/drawing/2014/main" id="{A3BBEED7-9871-2C44-A83C-A255491D1F66}"/>
              </a:ext>
            </a:extLst>
          </p:cNvPr>
          <p:cNvCxnSpPr/>
          <p:nvPr/>
        </p:nvCxnSpPr>
        <p:spPr>
          <a:xfrm flipH="1">
            <a:off x="7323797" y="3270923"/>
            <a:ext cx="300170" cy="381224"/>
          </a:xfrm>
          <a:prstGeom prst="straightConnector1">
            <a:avLst/>
          </a:prstGeom>
          <a:ln>
            <a:headEnd type="triangle" w="med" len="sm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0" name="Picture 365" descr="contacts-xlg">
            <a:extLst>
              <a:ext uri="{FF2B5EF4-FFF2-40B4-BE49-F238E27FC236}">
                <a16:creationId xmlns:a16="http://schemas.microsoft.com/office/drawing/2014/main" id="{7C5E26D9-87D2-AC4B-8EA6-53959A928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125" y="3329851"/>
            <a:ext cx="205740" cy="205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1" name="Groupe 90">
            <a:extLst>
              <a:ext uri="{FF2B5EF4-FFF2-40B4-BE49-F238E27FC236}">
                <a16:creationId xmlns:a16="http://schemas.microsoft.com/office/drawing/2014/main" id="{558C9E6D-D7DB-214E-BB51-394D715E626E}"/>
              </a:ext>
            </a:extLst>
          </p:cNvPr>
          <p:cNvGrpSpPr/>
          <p:nvPr/>
        </p:nvGrpSpPr>
        <p:grpSpPr>
          <a:xfrm>
            <a:off x="2701566" y="4537403"/>
            <a:ext cx="6619416" cy="2213674"/>
            <a:chOff x="1122876" y="4418974"/>
            <a:chExt cx="6619416" cy="2213674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86003CA6-659A-9F4B-B70E-F9BA15CCB91E}"/>
                </a:ext>
              </a:extLst>
            </p:cNvPr>
            <p:cNvSpPr/>
            <p:nvPr/>
          </p:nvSpPr>
          <p:spPr>
            <a:xfrm>
              <a:off x="1122876" y="4562948"/>
              <a:ext cx="6259376" cy="2069700"/>
            </a:xfrm>
            <a:prstGeom prst="ellipse">
              <a:avLst/>
            </a:prstGeom>
            <a:solidFill>
              <a:schemeClr val="accent2">
                <a:lumMod val="75000"/>
                <a:alpha val="10000"/>
              </a:schemeClr>
            </a:solidFill>
            <a:ln w="6350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060"/>
                </a:solidFill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757BDC29-F730-6E40-B8C2-432E903098E1}"/>
                </a:ext>
              </a:extLst>
            </p:cNvPr>
            <p:cNvSpPr/>
            <p:nvPr/>
          </p:nvSpPr>
          <p:spPr>
            <a:xfrm>
              <a:off x="6235045" y="5193108"/>
              <a:ext cx="1507247" cy="94240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fr-FR"/>
            </a:p>
          </p:txBody>
        </p:sp>
        <p:sp>
          <p:nvSpPr>
            <p:cNvPr id="94" name="Triangle isocèle 454">
              <a:extLst>
                <a:ext uri="{FF2B5EF4-FFF2-40B4-BE49-F238E27FC236}">
                  <a16:creationId xmlns:a16="http://schemas.microsoft.com/office/drawing/2014/main" id="{76A28C36-E9C2-2C46-8416-8F5E2ED21688}"/>
                </a:ext>
              </a:extLst>
            </p:cNvPr>
            <p:cNvSpPr/>
            <p:nvPr/>
          </p:nvSpPr>
          <p:spPr>
            <a:xfrm>
              <a:off x="6235045" y="4675578"/>
              <a:ext cx="1506380" cy="489112"/>
            </a:xfrm>
            <a:prstGeom prst="triangle">
              <a:avLst>
                <a:gd name="adj" fmla="val 497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108000" rtlCol="0" anchor="ctr"/>
            <a:lstStyle/>
            <a:p>
              <a:pPr algn="ctr"/>
              <a:r>
                <a:rPr lang="fr-FR" sz="900" b="1" dirty="0">
                  <a:solidFill>
                    <a:schemeClr val="tx1"/>
                  </a:solidFill>
                </a:rPr>
                <a:t>MIT</a:t>
              </a:r>
            </a:p>
          </p:txBody>
        </p:sp>
        <p:sp>
          <p:nvSpPr>
            <p:cNvPr id="95" name="ZoneTexte 94">
              <a:extLst>
                <a:ext uri="{FF2B5EF4-FFF2-40B4-BE49-F238E27FC236}">
                  <a16:creationId xmlns:a16="http://schemas.microsoft.com/office/drawing/2014/main" id="{301D56F7-C530-1E45-B566-3FD15F041C6D}"/>
                </a:ext>
              </a:extLst>
            </p:cNvPr>
            <p:cNvSpPr txBox="1"/>
            <p:nvPr/>
          </p:nvSpPr>
          <p:spPr>
            <a:xfrm>
              <a:off x="3479790" y="4467070"/>
              <a:ext cx="1855794" cy="26161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050" b="1" dirty="0">
                  <a:solidFill>
                    <a:srgbClr val="C00000"/>
                  </a:solidFill>
                </a:rPr>
                <a:t>Federation</a:t>
              </a:r>
              <a:r>
                <a:rPr lang="fr-FR" sz="1050" b="1" dirty="0">
                  <a:solidFill>
                    <a:srgbClr val="C00000"/>
                  </a:solidFill>
                </a:rPr>
                <a:t> InCommon (USA)</a:t>
              </a:r>
            </a:p>
          </p:txBody>
        </p:sp>
        <p:pic>
          <p:nvPicPr>
            <p:cNvPr id="96" name="Picture 313">
              <a:extLst>
                <a:ext uri="{FF2B5EF4-FFF2-40B4-BE49-F238E27FC236}">
                  <a16:creationId xmlns:a16="http://schemas.microsoft.com/office/drawing/2014/main" id="{6B9783D2-12D0-8645-8289-3C634FDBDF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41126" y="4418974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00B05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7" name="Connecteur droit 96">
              <a:extLst>
                <a:ext uri="{FF2B5EF4-FFF2-40B4-BE49-F238E27FC236}">
                  <a16:creationId xmlns:a16="http://schemas.microsoft.com/office/drawing/2014/main" id="{92420258-F7B3-4448-9E89-6389D88F9E87}"/>
                </a:ext>
              </a:extLst>
            </p:cNvPr>
            <p:cNvCxnSpPr>
              <a:cxnSpLocks/>
              <a:stCxn id="121" idx="2"/>
              <a:endCxn id="120" idx="6"/>
            </p:cNvCxnSpPr>
            <p:nvPr/>
          </p:nvCxnSpPr>
          <p:spPr>
            <a:xfrm flipH="1">
              <a:off x="7238339" y="5851027"/>
              <a:ext cx="91088" cy="4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753DB5E9-05D5-1248-BA2B-69CFE22AF09E}"/>
                </a:ext>
              </a:extLst>
            </p:cNvPr>
            <p:cNvSpPr/>
            <p:nvPr/>
          </p:nvSpPr>
          <p:spPr>
            <a:xfrm>
              <a:off x="3974439" y="5770404"/>
              <a:ext cx="1031549" cy="5434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fr-FR"/>
            </a:p>
          </p:txBody>
        </p:sp>
        <p:sp>
          <p:nvSpPr>
            <p:cNvPr id="99" name="Triangle isocèle 460">
              <a:extLst>
                <a:ext uri="{FF2B5EF4-FFF2-40B4-BE49-F238E27FC236}">
                  <a16:creationId xmlns:a16="http://schemas.microsoft.com/office/drawing/2014/main" id="{4D0DD4E4-4579-DC4D-8C45-4EDE732BBE04}"/>
                </a:ext>
              </a:extLst>
            </p:cNvPr>
            <p:cNvSpPr/>
            <p:nvPr/>
          </p:nvSpPr>
          <p:spPr>
            <a:xfrm>
              <a:off x="3974439" y="5296517"/>
              <a:ext cx="1031549" cy="441347"/>
            </a:xfrm>
            <a:prstGeom prst="triangle">
              <a:avLst>
                <a:gd name="adj" fmla="val 497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108000" rtlCol="0" anchor="ctr"/>
            <a:lstStyle/>
            <a:p>
              <a:pPr algn="ctr"/>
              <a:r>
                <a:rPr lang="fr-FR" sz="800" b="1" dirty="0">
                  <a:solidFill>
                    <a:schemeClr val="tx1"/>
                  </a:solidFill>
                </a:rPr>
                <a:t>Univ. Chicago</a:t>
              </a:r>
            </a:p>
          </p:txBody>
        </p:sp>
        <p:sp>
          <p:nvSpPr>
            <p:cNvPr id="100" name="Ellipse 99">
              <a:extLst>
                <a:ext uri="{FF2B5EF4-FFF2-40B4-BE49-F238E27FC236}">
                  <a16:creationId xmlns:a16="http://schemas.microsoft.com/office/drawing/2014/main" id="{050EBB9D-8E15-5840-8C8B-FF2170988A92}"/>
                </a:ext>
              </a:extLst>
            </p:cNvPr>
            <p:cNvSpPr/>
            <p:nvPr/>
          </p:nvSpPr>
          <p:spPr>
            <a:xfrm>
              <a:off x="4046862" y="5858876"/>
              <a:ext cx="242274" cy="17591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700" b="1" dirty="0">
                  <a:solidFill>
                    <a:schemeClr val="tx1"/>
                  </a:solidFill>
                </a:rPr>
                <a:t>SP</a:t>
              </a:r>
            </a:p>
          </p:txBody>
        </p:sp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72096C54-B5E6-9745-8904-FBB7A4421341}"/>
                </a:ext>
              </a:extLst>
            </p:cNvPr>
            <p:cNvSpPr/>
            <p:nvPr/>
          </p:nvSpPr>
          <p:spPr>
            <a:xfrm>
              <a:off x="4438274" y="5924082"/>
              <a:ext cx="279818" cy="1834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800" b="1" dirty="0">
                  <a:solidFill>
                    <a:schemeClr val="tx1"/>
                  </a:solidFill>
                </a:rPr>
                <a:t>IdP</a:t>
              </a:r>
              <a:endParaRPr lang="fr-FR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2" name="Cylindre 101">
              <a:extLst>
                <a:ext uri="{FF2B5EF4-FFF2-40B4-BE49-F238E27FC236}">
                  <a16:creationId xmlns:a16="http://schemas.microsoft.com/office/drawing/2014/main" id="{9992D64A-7BEA-004F-AADD-E2EFF973052B}"/>
                </a:ext>
              </a:extLst>
            </p:cNvPr>
            <p:cNvSpPr/>
            <p:nvPr/>
          </p:nvSpPr>
          <p:spPr>
            <a:xfrm>
              <a:off x="4791959" y="5938549"/>
              <a:ext cx="107485" cy="153385"/>
            </a:xfrm>
            <a:prstGeom prst="can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03" name="Group 406">
              <a:extLst>
                <a:ext uri="{FF2B5EF4-FFF2-40B4-BE49-F238E27FC236}">
                  <a16:creationId xmlns:a16="http://schemas.microsoft.com/office/drawing/2014/main" id="{87027BE1-D40C-F244-9151-7457D15816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90149" y="6048549"/>
              <a:ext cx="178610" cy="177496"/>
              <a:chOff x="4329" y="1112"/>
              <a:chExt cx="439" cy="488"/>
            </a:xfrm>
          </p:grpSpPr>
          <p:pic>
            <p:nvPicPr>
              <p:cNvPr id="132" name="Picture 410" descr="Green User sm">
                <a:extLst>
                  <a:ext uri="{FF2B5EF4-FFF2-40B4-BE49-F238E27FC236}">
                    <a16:creationId xmlns:a16="http://schemas.microsoft.com/office/drawing/2014/main" id="{9444F35B-C511-5B49-88E0-C8DFD1F1624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1" y="1112"/>
                <a:ext cx="24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" name="Picture 411" descr="Red User sm">
                <a:extLst>
                  <a:ext uri="{FF2B5EF4-FFF2-40B4-BE49-F238E27FC236}">
                    <a16:creationId xmlns:a16="http://schemas.microsoft.com/office/drawing/2014/main" id="{D6C0AAAE-5E34-A542-9911-C144704CE24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0" y="1181"/>
                <a:ext cx="248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4" name="Picture 407" descr="Yellow User sm">
                <a:extLst>
                  <a:ext uri="{FF2B5EF4-FFF2-40B4-BE49-F238E27FC236}">
                    <a16:creationId xmlns:a16="http://schemas.microsoft.com/office/drawing/2014/main" id="{D5F1C781-F40B-744A-BD84-9093957508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9" y="1255"/>
                <a:ext cx="24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4" name="Ellipse 103">
              <a:extLst>
                <a:ext uri="{FF2B5EF4-FFF2-40B4-BE49-F238E27FC236}">
                  <a16:creationId xmlns:a16="http://schemas.microsoft.com/office/drawing/2014/main" id="{8442CD56-ADA5-1B40-B46C-DDDFF7C1746F}"/>
                </a:ext>
              </a:extLst>
            </p:cNvPr>
            <p:cNvSpPr/>
            <p:nvPr/>
          </p:nvSpPr>
          <p:spPr>
            <a:xfrm>
              <a:off x="4071352" y="6066732"/>
              <a:ext cx="242274" cy="17591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700" b="1" dirty="0">
                  <a:solidFill>
                    <a:schemeClr val="tx1"/>
                  </a:solidFill>
                </a:rPr>
                <a:t>SP</a:t>
              </a:r>
            </a:p>
          </p:txBody>
        </p:sp>
        <p:cxnSp>
          <p:nvCxnSpPr>
            <p:cNvPr id="105" name="Connecteur droit 104">
              <a:extLst>
                <a:ext uri="{FF2B5EF4-FFF2-40B4-BE49-F238E27FC236}">
                  <a16:creationId xmlns:a16="http://schemas.microsoft.com/office/drawing/2014/main" id="{FD497933-BAF5-3C4C-940B-173E5B9283BE}"/>
                </a:ext>
              </a:extLst>
            </p:cNvPr>
            <p:cNvCxnSpPr>
              <a:cxnSpLocks/>
              <a:stCxn id="101" idx="6"/>
              <a:endCxn id="102" idx="2"/>
            </p:cNvCxnSpPr>
            <p:nvPr/>
          </p:nvCxnSpPr>
          <p:spPr>
            <a:xfrm flipV="1">
              <a:off x="4718092" y="6015242"/>
              <a:ext cx="73867" cy="5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25887F7F-1CF9-504F-B348-B7CB72D5B9FA}"/>
                </a:ext>
              </a:extLst>
            </p:cNvPr>
            <p:cNvSpPr/>
            <p:nvPr/>
          </p:nvSpPr>
          <p:spPr>
            <a:xfrm>
              <a:off x="2011114" y="5180776"/>
              <a:ext cx="1031549" cy="5434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endParaRPr lang="fr-FR"/>
            </a:p>
          </p:txBody>
        </p:sp>
        <p:sp>
          <p:nvSpPr>
            <p:cNvPr id="107" name="Triangle isocèle 474">
              <a:extLst>
                <a:ext uri="{FF2B5EF4-FFF2-40B4-BE49-F238E27FC236}">
                  <a16:creationId xmlns:a16="http://schemas.microsoft.com/office/drawing/2014/main" id="{C0C2349D-5443-324F-A5D2-97FE829F4C3C}"/>
                </a:ext>
              </a:extLst>
            </p:cNvPr>
            <p:cNvSpPr/>
            <p:nvPr/>
          </p:nvSpPr>
          <p:spPr>
            <a:xfrm>
              <a:off x="2011114" y="4715127"/>
              <a:ext cx="1031549" cy="441347"/>
            </a:xfrm>
            <a:prstGeom prst="triangle">
              <a:avLst>
                <a:gd name="adj" fmla="val 49767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108000" rtlCol="0" anchor="ctr"/>
            <a:lstStyle/>
            <a:p>
              <a:pPr algn="ctr"/>
              <a:r>
                <a:rPr lang="fr-FR" sz="800" b="1" dirty="0">
                  <a:solidFill>
                    <a:schemeClr val="tx1"/>
                  </a:solidFill>
                </a:rPr>
                <a:t>Univ. Y</a:t>
              </a:r>
            </a:p>
          </p:txBody>
        </p:sp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E723B918-6E0A-3646-A344-7144A30F83F7}"/>
                </a:ext>
              </a:extLst>
            </p:cNvPr>
            <p:cNvSpPr/>
            <p:nvPr/>
          </p:nvSpPr>
          <p:spPr>
            <a:xfrm>
              <a:off x="2083537" y="5261084"/>
              <a:ext cx="242274" cy="17591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700" b="1" dirty="0">
                  <a:solidFill>
                    <a:schemeClr val="tx1"/>
                  </a:solidFill>
                </a:rPr>
                <a:t>SP</a:t>
              </a:r>
            </a:p>
          </p:txBody>
        </p:sp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2940A367-868E-8D4B-A071-B2DE1294EA05}"/>
                </a:ext>
              </a:extLst>
            </p:cNvPr>
            <p:cNvSpPr/>
            <p:nvPr/>
          </p:nvSpPr>
          <p:spPr>
            <a:xfrm>
              <a:off x="2565880" y="5285470"/>
              <a:ext cx="221535" cy="17646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800" b="1" dirty="0">
                  <a:solidFill>
                    <a:schemeClr val="tx1"/>
                  </a:solidFill>
                </a:rPr>
                <a:t>IdP</a:t>
              </a:r>
              <a:endParaRPr lang="fr-FR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Cylindre 109">
              <a:extLst>
                <a:ext uri="{FF2B5EF4-FFF2-40B4-BE49-F238E27FC236}">
                  <a16:creationId xmlns:a16="http://schemas.microsoft.com/office/drawing/2014/main" id="{80A3CF8B-829E-784C-88C4-25603D363839}"/>
                </a:ext>
              </a:extLst>
            </p:cNvPr>
            <p:cNvSpPr/>
            <p:nvPr/>
          </p:nvSpPr>
          <p:spPr>
            <a:xfrm>
              <a:off x="2833684" y="5299937"/>
              <a:ext cx="107485" cy="153385"/>
            </a:xfrm>
            <a:prstGeom prst="can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11" name="Group 406">
              <a:extLst>
                <a:ext uri="{FF2B5EF4-FFF2-40B4-BE49-F238E27FC236}">
                  <a16:creationId xmlns:a16="http://schemas.microsoft.com/office/drawing/2014/main" id="{A033B4A5-2CC4-3042-95D0-F93E593A34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29420" y="5409937"/>
              <a:ext cx="178610" cy="177496"/>
              <a:chOff x="4329" y="1112"/>
              <a:chExt cx="439" cy="488"/>
            </a:xfrm>
          </p:grpSpPr>
          <p:pic>
            <p:nvPicPr>
              <p:cNvPr id="129" name="Picture 410" descr="Green User sm">
                <a:extLst>
                  <a:ext uri="{FF2B5EF4-FFF2-40B4-BE49-F238E27FC236}">
                    <a16:creationId xmlns:a16="http://schemas.microsoft.com/office/drawing/2014/main" id="{D6C0D46D-5E88-F547-A877-C73692067B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1" y="1112"/>
                <a:ext cx="24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0" name="Picture 411" descr="Red User sm">
                <a:extLst>
                  <a:ext uri="{FF2B5EF4-FFF2-40B4-BE49-F238E27FC236}">
                    <a16:creationId xmlns:a16="http://schemas.microsoft.com/office/drawing/2014/main" id="{A457B85E-6E71-E646-ABBD-823E5E4B185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0" y="1181"/>
                <a:ext cx="248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1" name="Picture 407" descr="Yellow User sm">
                <a:extLst>
                  <a:ext uri="{FF2B5EF4-FFF2-40B4-BE49-F238E27FC236}">
                    <a16:creationId xmlns:a16="http://schemas.microsoft.com/office/drawing/2014/main" id="{2161F904-9710-AD40-A80D-12A202036C4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9" y="1255"/>
                <a:ext cx="24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AE74E042-A7E9-024F-8A86-E9682FC3F5B1}"/>
                </a:ext>
              </a:extLst>
            </p:cNvPr>
            <p:cNvSpPr/>
            <p:nvPr/>
          </p:nvSpPr>
          <p:spPr>
            <a:xfrm>
              <a:off x="2108027" y="5468940"/>
              <a:ext cx="242274" cy="17591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700" b="1" dirty="0">
                  <a:solidFill>
                    <a:schemeClr val="tx1"/>
                  </a:solidFill>
                </a:rPr>
                <a:t>SP</a:t>
              </a:r>
            </a:p>
          </p:txBody>
        </p:sp>
        <p:cxnSp>
          <p:nvCxnSpPr>
            <p:cNvPr id="113" name="Connecteur droit 112">
              <a:extLst>
                <a:ext uri="{FF2B5EF4-FFF2-40B4-BE49-F238E27FC236}">
                  <a16:creationId xmlns:a16="http://schemas.microsoft.com/office/drawing/2014/main" id="{41A02DD2-A086-FC4A-98E7-2AB6EB88731C}"/>
                </a:ext>
              </a:extLst>
            </p:cNvPr>
            <p:cNvCxnSpPr>
              <a:cxnSpLocks/>
              <a:stCxn id="109" idx="6"/>
              <a:endCxn id="110" idx="2"/>
            </p:cNvCxnSpPr>
            <p:nvPr/>
          </p:nvCxnSpPr>
          <p:spPr>
            <a:xfrm>
              <a:off x="2787415" y="5373703"/>
              <a:ext cx="46269" cy="29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14" name="Picture 313">
              <a:extLst>
                <a:ext uri="{FF2B5EF4-FFF2-40B4-BE49-F238E27FC236}">
                  <a16:creationId xmlns:a16="http://schemas.microsoft.com/office/drawing/2014/main" id="{C66872F8-C4B9-1945-871F-DBBD068C0E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49015" y="5515379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00B05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5" name="Picture 313">
              <a:extLst>
                <a:ext uri="{FF2B5EF4-FFF2-40B4-BE49-F238E27FC236}">
                  <a16:creationId xmlns:a16="http://schemas.microsoft.com/office/drawing/2014/main" id="{5BC3D40C-F0F5-6845-B14E-9C84493DA0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0051" y="5259772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00B05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" name="Picture 313">
              <a:extLst>
                <a:ext uri="{FF2B5EF4-FFF2-40B4-BE49-F238E27FC236}">
                  <a16:creationId xmlns:a16="http://schemas.microsoft.com/office/drawing/2014/main" id="{F349150B-5825-144C-A714-33CB28C4C7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6326" y="5228207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00B05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7" name="Picture 313">
              <a:extLst>
                <a:ext uri="{FF2B5EF4-FFF2-40B4-BE49-F238E27FC236}">
                  <a16:creationId xmlns:a16="http://schemas.microsoft.com/office/drawing/2014/main" id="{0F0237B3-F160-DE49-B4DB-E7B9A2A645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3415" y="5820985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00B05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8" name="Picture 313">
              <a:extLst>
                <a:ext uri="{FF2B5EF4-FFF2-40B4-BE49-F238E27FC236}">
                  <a16:creationId xmlns:a16="http://schemas.microsoft.com/office/drawing/2014/main" id="{4FF529A4-AAC3-A14E-BFDF-0813B75BFB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2202" y="6114319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00B05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" name="Picture 313">
              <a:extLst>
                <a:ext uri="{FF2B5EF4-FFF2-40B4-BE49-F238E27FC236}">
                  <a16:creationId xmlns:a16="http://schemas.microsoft.com/office/drawing/2014/main" id="{DD57B6A3-0B11-344C-AAB8-03DD9E4DBF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3029" y="5822511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00B05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0" name="Ellipse 119">
              <a:extLst>
                <a:ext uri="{FF2B5EF4-FFF2-40B4-BE49-F238E27FC236}">
                  <a16:creationId xmlns:a16="http://schemas.microsoft.com/office/drawing/2014/main" id="{F4A8C2E4-CAF5-2D4F-9478-DA7B0CB6D079}"/>
                </a:ext>
              </a:extLst>
            </p:cNvPr>
            <p:cNvSpPr/>
            <p:nvPr/>
          </p:nvSpPr>
          <p:spPr>
            <a:xfrm>
              <a:off x="6878196" y="5715255"/>
              <a:ext cx="360143" cy="28119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</a:rPr>
                <a:t>IdP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21" name="Cylindre 120">
              <a:extLst>
                <a:ext uri="{FF2B5EF4-FFF2-40B4-BE49-F238E27FC236}">
                  <a16:creationId xmlns:a16="http://schemas.microsoft.com/office/drawing/2014/main" id="{0AD9CD59-CB0F-434B-B037-BD6D9CACE56A}"/>
                </a:ext>
              </a:extLst>
            </p:cNvPr>
            <p:cNvSpPr/>
            <p:nvPr/>
          </p:nvSpPr>
          <p:spPr>
            <a:xfrm>
              <a:off x="7329427" y="5743017"/>
              <a:ext cx="229007" cy="216020"/>
            </a:xfrm>
            <a:prstGeom prst="can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grpSp>
          <p:nvGrpSpPr>
            <p:cNvPr id="122" name="Group 406">
              <a:extLst>
                <a:ext uri="{FF2B5EF4-FFF2-40B4-BE49-F238E27FC236}">
                  <a16:creationId xmlns:a16="http://schemas.microsoft.com/office/drawing/2014/main" id="{7FAB895B-728E-724A-8C47-B2DD8D77A1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61748" y="5840631"/>
              <a:ext cx="241192" cy="234484"/>
              <a:chOff x="4329" y="1112"/>
              <a:chExt cx="439" cy="488"/>
            </a:xfrm>
          </p:grpSpPr>
          <p:pic>
            <p:nvPicPr>
              <p:cNvPr id="126" name="Picture 410" descr="Green User sm">
                <a:extLst>
                  <a:ext uri="{FF2B5EF4-FFF2-40B4-BE49-F238E27FC236}">
                    <a16:creationId xmlns:a16="http://schemas.microsoft.com/office/drawing/2014/main" id="{81FD87DC-60AC-3F41-9CE5-72B6A438E8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81" y="1112"/>
                <a:ext cx="24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7" name="Picture 411" descr="Red User sm">
                <a:extLst>
                  <a:ext uri="{FF2B5EF4-FFF2-40B4-BE49-F238E27FC236}">
                    <a16:creationId xmlns:a16="http://schemas.microsoft.com/office/drawing/2014/main" id="{299DCE50-347C-CE4E-9C92-59222E93A7A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20" y="1181"/>
                <a:ext cx="248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8" name="Picture 407" descr="Yellow User sm">
                <a:extLst>
                  <a:ext uri="{FF2B5EF4-FFF2-40B4-BE49-F238E27FC236}">
                    <a16:creationId xmlns:a16="http://schemas.microsoft.com/office/drawing/2014/main" id="{3A7BDF0B-2E79-824C-8FA1-165509BB2F8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9" y="1255"/>
                <a:ext cx="248" cy="3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23" name="Ellipse 122">
              <a:extLst>
                <a:ext uri="{FF2B5EF4-FFF2-40B4-BE49-F238E27FC236}">
                  <a16:creationId xmlns:a16="http://schemas.microsoft.com/office/drawing/2014/main" id="{BED64F98-1230-9A44-B875-97A0E1D6D2AA}"/>
                </a:ext>
              </a:extLst>
            </p:cNvPr>
            <p:cNvSpPr/>
            <p:nvPr/>
          </p:nvSpPr>
          <p:spPr>
            <a:xfrm>
              <a:off x="6375955" y="5496888"/>
              <a:ext cx="374328" cy="27341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050" b="1" dirty="0">
                  <a:solidFill>
                    <a:schemeClr val="tx1"/>
                  </a:solidFill>
                </a:rPr>
                <a:t>SP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pic>
          <p:nvPicPr>
            <p:cNvPr id="124" name="Picture 313">
              <a:extLst>
                <a:ext uri="{FF2B5EF4-FFF2-40B4-BE49-F238E27FC236}">
                  <a16:creationId xmlns:a16="http://schemas.microsoft.com/office/drawing/2014/main" id="{81435475-BAF7-9F46-AAA9-F1277F564B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7284" y="5392711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00B05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5" name="Picture 313">
              <a:extLst>
                <a:ext uri="{FF2B5EF4-FFF2-40B4-BE49-F238E27FC236}">
                  <a16:creationId xmlns:a16="http://schemas.microsoft.com/office/drawing/2014/main" id="{8CFF55E4-D604-2647-872C-EBC1F02099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6682" y="5620949"/>
              <a:ext cx="182880" cy="137160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00B05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135" name="Connecteur en angle 134">
            <a:extLst>
              <a:ext uri="{FF2B5EF4-FFF2-40B4-BE49-F238E27FC236}">
                <a16:creationId xmlns:a16="http://schemas.microsoft.com/office/drawing/2014/main" id="{13C03F1E-5E14-B84C-9F86-E2755D62E33C}"/>
              </a:ext>
            </a:extLst>
          </p:cNvPr>
          <p:cNvCxnSpPr>
            <a:cxnSpLocks/>
            <a:stCxn id="73" idx="2"/>
            <a:endCxn id="123" idx="2"/>
          </p:cNvCxnSpPr>
          <p:nvPr/>
        </p:nvCxnSpPr>
        <p:spPr>
          <a:xfrm rot="16200000" flipH="1">
            <a:off x="6712993" y="4510374"/>
            <a:ext cx="1822082" cy="66122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6" name="Picture 365" descr="contacts-xlg">
            <a:extLst>
              <a:ext uri="{FF2B5EF4-FFF2-40B4-BE49-F238E27FC236}">
                <a16:creationId xmlns:a16="http://schemas.microsoft.com/office/drawing/2014/main" id="{8597CCF2-2B4F-3942-AB56-2ECC97EE6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9232" y="4959624"/>
            <a:ext cx="205740" cy="205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7" name="Groupe 136">
            <a:extLst>
              <a:ext uri="{FF2B5EF4-FFF2-40B4-BE49-F238E27FC236}">
                <a16:creationId xmlns:a16="http://schemas.microsoft.com/office/drawing/2014/main" id="{C408FC57-74FF-DF45-8736-35E3E137B519}"/>
              </a:ext>
            </a:extLst>
          </p:cNvPr>
          <p:cNvGrpSpPr/>
          <p:nvPr/>
        </p:nvGrpSpPr>
        <p:grpSpPr>
          <a:xfrm>
            <a:off x="7503982" y="2145913"/>
            <a:ext cx="2830543" cy="4404181"/>
            <a:chOff x="5922096" y="2027484"/>
            <a:chExt cx="2830543" cy="4404181"/>
          </a:xfrm>
        </p:grpSpPr>
        <p:sp>
          <p:nvSpPr>
            <p:cNvPr id="138" name="Ellipse 137">
              <a:extLst>
                <a:ext uri="{FF2B5EF4-FFF2-40B4-BE49-F238E27FC236}">
                  <a16:creationId xmlns:a16="http://schemas.microsoft.com/office/drawing/2014/main" id="{AFBA07A8-C646-D046-90DF-46D60E4F3006}"/>
                </a:ext>
              </a:extLst>
            </p:cNvPr>
            <p:cNvSpPr/>
            <p:nvPr/>
          </p:nvSpPr>
          <p:spPr>
            <a:xfrm rot="5400000">
              <a:off x="4954139" y="2995441"/>
              <a:ext cx="4404181" cy="2468268"/>
            </a:xfrm>
            <a:prstGeom prst="ellipse">
              <a:avLst/>
            </a:prstGeom>
            <a:solidFill>
              <a:schemeClr val="bg2">
                <a:lumMod val="50000"/>
                <a:alpha val="25000"/>
              </a:schemeClr>
            </a:solidFill>
            <a:ln w="6350"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002060"/>
                </a:solidFill>
              </a:endParaRPr>
            </a:p>
          </p:txBody>
        </p:sp>
        <p:sp>
          <p:nvSpPr>
            <p:cNvPr id="139" name="ZoneTexte 138">
              <a:extLst>
                <a:ext uri="{FF2B5EF4-FFF2-40B4-BE49-F238E27FC236}">
                  <a16:creationId xmlns:a16="http://schemas.microsoft.com/office/drawing/2014/main" id="{5CD8F0FE-8041-BF43-B777-1E7F6C6BBBA5}"/>
                </a:ext>
              </a:extLst>
            </p:cNvPr>
            <p:cNvSpPr txBox="1"/>
            <p:nvPr/>
          </p:nvSpPr>
          <p:spPr>
            <a:xfrm>
              <a:off x="8048034" y="4095110"/>
              <a:ext cx="704605" cy="2539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050" b="1" dirty="0">
                  <a:solidFill>
                    <a:schemeClr val="bg2">
                      <a:lumMod val="25000"/>
                    </a:schemeClr>
                  </a:solidFill>
                </a:rPr>
                <a:t>eduGAIN</a:t>
              </a:r>
            </a:p>
          </p:txBody>
        </p:sp>
      </p:grpSp>
      <p:grpSp>
        <p:nvGrpSpPr>
          <p:cNvPr id="140" name="Groupe 139">
            <a:extLst>
              <a:ext uri="{FF2B5EF4-FFF2-40B4-BE49-F238E27FC236}">
                <a16:creationId xmlns:a16="http://schemas.microsoft.com/office/drawing/2014/main" id="{19736C90-75C5-4349-A22A-24A1EA1A591B}"/>
              </a:ext>
            </a:extLst>
          </p:cNvPr>
          <p:cNvGrpSpPr/>
          <p:nvPr/>
        </p:nvGrpSpPr>
        <p:grpSpPr>
          <a:xfrm>
            <a:off x="7885843" y="3368827"/>
            <a:ext cx="2535231" cy="2423248"/>
            <a:chOff x="6307153" y="3250398"/>
            <a:chExt cx="2535231" cy="2423248"/>
          </a:xfrm>
        </p:grpSpPr>
        <p:pic>
          <p:nvPicPr>
            <p:cNvPr id="141" name="Picture 313">
              <a:extLst>
                <a:ext uri="{FF2B5EF4-FFF2-40B4-BE49-F238E27FC236}">
                  <a16:creationId xmlns:a16="http://schemas.microsoft.com/office/drawing/2014/main" id="{5DAFCA20-EE85-2D45-8BF7-530F9AAB89C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6216" y="5321210"/>
              <a:ext cx="179490" cy="124014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FFFF0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2" name="Picture 313">
              <a:extLst>
                <a:ext uri="{FF2B5EF4-FFF2-40B4-BE49-F238E27FC236}">
                  <a16:creationId xmlns:a16="http://schemas.microsoft.com/office/drawing/2014/main" id="{3BFE1A73-2725-B541-A7EC-6EF3E99E4D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7153" y="3250398"/>
              <a:ext cx="179490" cy="124014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FFFF0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" name="Picture 313">
              <a:extLst>
                <a:ext uri="{FF2B5EF4-FFF2-40B4-BE49-F238E27FC236}">
                  <a16:creationId xmlns:a16="http://schemas.microsoft.com/office/drawing/2014/main" id="{1DC6E3DA-60F2-6D46-B806-F0B3998A80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3783" y="5549632"/>
              <a:ext cx="179490" cy="124014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FFFF0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" name="Picture 313">
              <a:extLst>
                <a:ext uri="{FF2B5EF4-FFF2-40B4-BE49-F238E27FC236}">
                  <a16:creationId xmlns:a16="http://schemas.microsoft.com/office/drawing/2014/main" id="{FC7F9D46-DF51-094A-8781-98446144EA4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62894" y="4051905"/>
              <a:ext cx="179490" cy="124014"/>
            </a:xfrm>
            <a:prstGeom prst="rect">
              <a:avLst/>
            </a:prstGeom>
            <a:noFill/>
            <a:ln>
              <a:noFill/>
            </a:ln>
            <a:effectLst>
              <a:glow rad="63500">
                <a:srgbClr val="FFFF00">
                  <a:alpha val="40000"/>
                </a:srgbClr>
              </a:glo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5" name="Groupe 144">
            <a:extLst>
              <a:ext uri="{FF2B5EF4-FFF2-40B4-BE49-F238E27FC236}">
                <a16:creationId xmlns:a16="http://schemas.microsoft.com/office/drawing/2014/main" id="{7336FE8C-ED3D-3148-824B-6F8CE7F8C8A8}"/>
              </a:ext>
            </a:extLst>
          </p:cNvPr>
          <p:cNvGrpSpPr/>
          <p:nvPr/>
        </p:nvGrpSpPr>
        <p:grpSpPr>
          <a:xfrm>
            <a:off x="4787971" y="1369865"/>
            <a:ext cx="2065715" cy="1696001"/>
            <a:chOff x="3209281" y="1300420"/>
            <a:chExt cx="2065715" cy="1696001"/>
          </a:xfrm>
        </p:grpSpPr>
        <p:cxnSp>
          <p:nvCxnSpPr>
            <p:cNvPr id="146" name="Connecteur droit avec flèche 145">
              <a:extLst>
                <a:ext uri="{FF2B5EF4-FFF2-40B4-BE49-F238E27FC236}">
                  <a16:creationId xmlns:a16="http://schemas.microsoft.com/office/drawing/2014/main" id="{CFD4F80A-D649-A941-B85F-ECEE2D9F203A}"/>
                </a:ext>
              </a:extLst>
            </p:cNvPr>
            <p:cNvCxnSpPr/>
            <p:nvPr/>
          </p:nvCxnSpPr>
          <p:spPr>
            <a:xfrm flipV="1">
              <a:off x="3209281" y="1300420"/>
              <a:ext cx="1012163" cy="1674743"/>
            </a:xfrm>
            <a:prstGeom prst="straightConnector1">
              <a:avLst/>
            </a:prstGeom>
            <a:ln>
              <a:prstDash val="sysDot"/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cteur droit avec flèche 146">
              <a:extLst>
                <a:ext uri="{FF2B5EF4-FFF2-40B4-BE49-F238E27FC236}">
                  <a16:creationId xmlns:a16="http://schemas.microsoft.com/office/drawing/2014/main" id="{8BEEABF3-1C49-5942-8687-9CEC97650A68}"/>
                </a:ext>
              </a:extLst>
            </p:cNvPr>
            <p:cNvCxnSpPr/>
            <p:nvPr/>
          </p:nvCxnSpPr>
          <p:spPr>
            <a:xfrm flipH="1" flipV="1">
              <a:off x="4357241" y="1300929"/>
              <a:ext cx="917755" cy="1695492"/>
            </a:xfrm>
            <a:prstGeom prst="straightConnector1">
              <a:avLst/>
            </a:prstGeom>
            <a:ln>
              <a:prstDash val="sysDot"/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8456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5E1474-A0A4-564D-A2BF-4BFBDB892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Federated</a:t>
            </a:r>
            <a:r>
              <a:rPr lang="fr-FR" dirty="0"/>
              <a:t> </a:t>
            </a:r>
            <a:r>
              <a:rPr lang="fr-FR" dirty="0" err="1"/>
              <a:t>authentication</a:t>
            </a:r>
            <a:r>
              <a:rPr lang="fr-FR" dirty="0"/>
              <a:t> </a:t>
            </a:r>
            <a:r>
              <a:rPr lang="fr-FR" dirty="0" err="1"/>
              <a:t>demo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D2936-079A-7F40-AFE2-6B91EEA76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Need</a:t>
            </a:r>
            <a:r>
              <a:rPr lang="fr-FR" dirty="0"/>
              <a:t> for </a:t>
            </a:r>
            <a:r>
              <a:rPr lang="fr-FR" dirty="0" err="1"/>
              <a:t>something</a:t>
            </a:r>
            <a:r>
              <a:rPr lang="fr-FR" dirty="0"/>
              <a:t> to </a:t>
            </a:r>
            <a:r>
              <a:rPr lang="fr-FR" dirty="0" err="1"/>
              <a:t>discover</a:t>
            </a:r>
            <a:r>
              <a:rPr lang="fr-FR" dirty="0"/>
              <a:t> the </a:t>
            </a:r>
            <a:r>
              <a:rPr lang="fr-FR" dirty="0" err="1"/>
              <a:t>IdP</a:t>
            </a:r>
            <a:r>
              <a:rPr lang="fr-FR" dirty="0"/>
              <a:t> =&gt; </a:t>
            </a:r>
            <a:r>
              <a:rPr lang="fr-FR" dirty="0" err="1"/>
              <a:t>Discovery</a:t>
            </a:r>
            <a:r>
              <a:rPr lang="fr-FR" dirty="0"/>
              <a:t> Service / WAYF (</a:t>
            </a:r>
            <a:r>
              <a:rPr lang="fr-FR" dirty="0" err="1"/>
              <a:t>Where</a:t>
            </a:r>
            <a:r>
              <a:rPr lang="fr-FR" dirty="0"/>
              <a:t> Are You </a:t>
            </a:r>
            <a:r>
              <a:rPr lang="fr-FR" dirty="0" err="1"/>
              <a:t>From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 err="1"/>
              <a:t>Demo</a:t>
            </a:r>
            <a:r>
              <a:rPr lang="fr-FR" dirty="0"/>
              <a:t> : </a:t>
            </a:r>
            <a:r>
              <a:rPr lang="fr-FR" dirty="0">
                <a:hlinkClick r:id="rId2"/>
              </a:rPr>
              <a:t>https://rendez-vous.renater.fr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4517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6979B5-0DD2-3C41-80F7-182ADE64B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err="1"/>
              <a:t>Certificates</a:t>
            </a:r>
            <a:r>
              <a:rPr lang="fr-FR" b="1" dirty="0"/>
              <a:t> usage in SAML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1E0DCE-A24B-7947-ABC4-70F858A8F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3 types of </a:t>
            </a:r>
            <a:r>
              <a:rPr lang="fr-FR" dirty="0" err="1"/>
              <a:t>certificates</a:t>
            </a:r>
            <a:r>
              <a:rPr lang="fr-FR" dirty="0"/>
              <a:t> are </a:t>
            </a:r>
            <a:r>
              <a:rPr lang="fr-FR" dirty="0" err="1"/>
              <a:t>used</a:t>
            </a:r>
            <a:r>
              <a:rPr lang="fr-FR" dirty="0"/>
              <a:t> in </a:t>
            </a:r>
            <a:r>
              <a:rPr lang="fr-FR" dirty="0" err="1"/>
              <a:t>Shibboleth</a:t>
            </a:r>
            <a:r>
              <a:rPr lang="fr-FR" dirty="0"/>
              <a:t> IDP – </a:t>
            </a:r>
            <a:r>
              <a:rPr lang="fr-FR" dirty="0" err="1">
                <a:solidFill>
                  <a:srgbClr val="FF0000"/>
                </a:solidFill>
              </a:rPr>
              <a:t>don’t</a:t>
            </a:r>
            <a:r>
              <a:rPr lang="fr-FR" dirty="0">
                <a:solidFill>
                  <a:srgbClr val="FF0000"/>
                </a:solidFill>
              </a:rPr>
              <a:t> swap </a:t>
            </a:r>
            <a:r>
              <a:rPr lang="fr-FR" dirty="0" err="1">
                <a:solidFill>
                  <a:srgbClr val="FF0000"/>
                </a:solidFill>
              </a:rPr>
              <a:t>them</a:t>
            </a:r>
            <a:endParaRPr lang="fr-FR" dirty="0">
              <a:solidFill>
                <a:srgbClr val="FF0000"/>
              </a:solidFill>
            </a:endParaRPr>
          </a:p>
          <a:p>
            <a:pPr lvl="1"/>
            <a:r>
              <a:rPr lang="fr-FR" dirty="0"/>
              <a:t>TLS </a:t>
            </a:r>
            <a:r>
              <a:rPr lang="fr-FR" dirty="0" err="1"/>
              <a:t>certificate</a:t>
            </a:r>
            <a:r>
              <a:rPr lang="fr-FR" dirty="0"/>
              <a:t>, to </a:t>
            </a:r>
            <a:r>
              <a:rPr lang="fr-FR" dirty="0" err="1"/>
              <a:t>enable</a:t>
            </a:r>
            <a:r>
              <a:rPr lang="fr-FR" dirty="0"/>
              <a:t> HTTPS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browers</a:t>
            </a:r>
            <a:r>
              <a:rPr lang="fr-FR" dirty="0"/>
              <a:t> and </a:t>
            </a:r>
            <a:r>
              <a:rPr lang="fr-FR" dirty="0" err="1"/>
              <a:t>IdP</a:t>
            </a:r>
            <a:endParaRPr lang="fr-FR" dirty="0"/>
          </a:p>
          <a:p>
            <a:pPr lvl="2"/>
            <a:r>
              <a:rPr lang="fr-FR" dirty="0"/>
              <a:t>Just as </a:t>
            </a:r>
            <a:r>
              <a:rPr lang="fr-FR" dirty="0" err="1"/>
              <a:t>usual</a:t>
            </a:r>
            <a:endParaRPr lang="fr-FR" dirty="0"/>
          </a:p>
          <a:p>
            <a:pPr lvl="1"/>
            <a:r>
              <a:rPr lang="fr-FR" dirty="0"/>
              <a:t>Self-</a:t>
            </a:r>
            <a:r>
              <a:rPr lang="fr-FR" dirty="0" err="1"/>
              <a:t>signed</a:t>
            </a:r>
            <a:r>
              <a:rPr lang="fr-FR" dirty="0"/>
              <a:t> </a:t>
            </a:r>
            <a:r>
              <a:rPr lang="fr-FR" dirty="0" err="1"/>
              <a:t>certificate</a:t>
            </a:r>
            <a:r>
              <a:rPr lang="fr-FR" dirty="0"/>
              <a:t> (and </a:t>
            </a:r>
            <a:r>
              <a:rPr lang="fr-FR" dirty="0" err="1"/>
              <a:t>private</a:t>
            </a:r>
            <a:r>
              <a:rPr lang="fr-FR" dirty="0"/>
              <a:t> key) for </a:t>
            </a:r>
            <a:r>
              <a:rPr lang="fr-FR" dirty="0" err="1"/>
              <a:t>signing</a:t>
            </a:r>
            <a:r>
              <a:rPr lang="fr-FR" dirty="0"/>
              <a:t>/</a:t>
            </a:r>
            <a:r>
              <a:rPr lang="fr-FR" dirty="0" err="1"/>
              <a:t>ciphering</a:t>
            </a:r>
            <a:r>
              <a:rPr lang="fr-FR" dirty="0"/>
              <a:t>, </a:t>
            </a:r>
            <a:r>
              <a:rPr lang="fr-FR" dirty="0" err="1"/>
              <a:t>with</a:t>
            </a:r>
            <a:r>
              <a:rPr lang="fr-FR" dirty="0"/>
              <a:t> long </a:t>
            </a:r>
            <a:r>
              <a:rPr lang="fr-FR" dirty="0" err="1"/>
              <a:t>lifetime</a:t>
            </a:r>
            <a:r>
              <a:rPr lang="fr-FR" dirty="0"/>
              <a:t> (&gt; 10y)</a:t>
            </a:r>
          </a:p>
          <a:p>
            <a:pPr lvl="1"/>
            <a:r>
              <a:rPr lang="fr-FR" dirty="0" err="1"/>
              <a:t>Federation</a:t>
            </a:r>
            <a:r>
              <a:rPr lang="fr-FR" dirty="0"/>
              <a:t> </a:t>
            </a:r>
            <a:r>
              <a:rPr lang="fr-FR" dirty="0" err="1"/>
              <a:t>operator</a:t>
            </a:r>
            <a:r>
              <a:rPr lang="fr-FR" dirty="0"/>
              <a:t> </a:t>
            </a:r>
            <a:r>
              <a:rPr lang="fr-FR" dirty="0" err="1"/>
              <a:t>signing</a:t>
            </a:r>
            <a:r>
              <a:rPr lang="fr-FR" dirty="0"/>
              <a:t> </a:t>
            </a:r>
            <a:r>
              <a:rPr lang="fr-FR" dirty="0" err="1"/>
              <a:t>certificate</a:t>
            </a:r>
            <a:r>
              <a:rPr lang="fr-FR" dirty="0"/>
              <a:t> (the </a:t>
            </a:r>
            <a:r>
              <a:rPr lang="fr-FR" dirty="0" err="1"/>
              <a:t>metadata</a:t>
            </a:r>
            <a:r>
              <a:rPr lang="fr-FR" dirty="0"/>
              <a:t> file </a:t>
            </a:r>
            <a:r>
              <a:rPr lang="fr-FR" dirty="0" err="1"/>
              <a:t>published</a:t>
            </a:r>
            <a:r>
              <a:rPr lang="fr-FR" dirty="0"/>
              <a:t> by the </a:t>
            </a:r>
            <a:r>
              <a:rPr lang="fr-FR" dirty="0" err="1"/>
              <a:t>federation</a:t>
            </a:r>
            <a:r>
              <a:rPr lang="fr-FR" dirty="0"/>
              <a:t> </a:t>
            </a:r>
            <a:r>
              <a:rPr lang="fr-FR" dirty="0" err="1"/>
              <a:t>operator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signed</a:t>
            </a:r>
            <a:r>
              <a:rPr lang="fr-F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5907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0518DD-7A00-144A-A1E9-5A9D658D4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Shibboleth IdP high-level functionning</a:t>
            </a:r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EB018B-764C-FC44-B82F-B2B5226859F5}"/>
              </a:ext>
            </a:extLst>
          </p:cNvPr>
          <p:cNvSpPr/>
          <p:nvPr/>
        </p:nvSpPr>
        <p:spPr>
          <a:xfrm>
            <a:off x="3602328" y="1690688"/>
            <a:ext cx="5245110" cy="450052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fr-FR" dirty="0" err="1">
                <a:solidFill>
                  <a:srgbClr val="00457C"/>
                </a:solidFill>
              </a:rPr>
              <a:t>Shibboleth</a:t>
            </a:r>
            <a:r>
              <a:rPr lang="fr-FR" dirty="0">
                <a:solidFill>
                  <a:srgbClr val="00457C"/>
                </a:solidFill>
              </a:rPr>
              <a:t> </a:t>
            </a:r>
            <a:r>
              <a:rPr lang="fr-FR" dirty="0" err="1">
                <a:solidFill>
                  <a:srgbClr val="00457C"/>
                </a:solidFill>
              </a:rPr>
              <a:t>Identity</a:t>
            </a:r>
            <a:r>
              <a:rPr lang="fr-FR" dirty="0">
                <a:solidFill>
                  <a:srgbClr val="00457C"/>
                </a:solidFill>
              </a:rPr>
              <a:t> Provider</a:t>
            </a:r>
            <a:endParaRPr lang="fr-FR" sz="1800" dirty="0">
              <a:solidFill>
                <a:srgbClr val="00457C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8D2888-791D-5E43-9A46-86C8E371B16E}"/>
              </a:ext>
            </a:extLst>
          </p:cNvPr>
          <p:cNvSpPr/>
          <p:nvPr/>
        </p:nvSpPr>
        <p:spPr>
          <a:xfrm>
            <a:off x="6314533" y="2404237"/>
            <a:ext cx="2311177" cy="393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/>
              <a:t>Authentication</a:t>
            </a:r>
            <a:r>
              <a:rPr lang="fr-FR" sz="1600" dirty="0"/>
              <a:t> </a:t>
            </a:r>
            <a:r>
              <a:rPr lang="fr-FR" sz="1600" dirty="0" err="1"/>
              <a:t>engine</a:t>
            </a:r>
            <a:endParaRPr lang="fr-FR" sz="16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B09FB2-00BC-7A48-892E-FB6D50346D58}"/>
              </a:ext>
            </a:extLst>
          </p:cNvPr>
          <p:cNvSpPr/>
          <p:nvPr/>
        </p:nvSpPr>
        <p:spPr>
          <a:xfrm>
            <a:off x="3983023" y="2207592"/>
            <a:ext cx="1686232" cy="393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/>
              <a:t>Request</a:t>
            </a:r>
            <a:r>
              <a:rPr lang="fr-FR" sz="1600" dirty="0"/>
              <a:t> dispatcher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F29D2C40-1087-A841-9CE8-D0434A2DCBAF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2365435" y="2404238"/>
            <a:ext cx="1617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F6C74000-1966-F54F-91DB-1653342033A0}"/>
              </a:ext>
            </a:extLst>
          </p:cNvPr>
          <p:cNvSpPr/>
          <p:nvPr/>
        </p:nvSpPr>
        <p:spPr>
          <a:xfrm>
            <a:off x="3983023" y="3090580"/>
            <a:ext cx="1686232" cy="393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err="1"/>
              <a:t>Authentication</a:t>
            </a:r>
            <a:endParaRPr lang="fr-FR" sz="1600" i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C0E2A9-85ED-F045-AB48-EBBF46745C89}"/>
              </a:ext>
            </a:extLst>
          </p:cNvPr>
          <p:cNvSpPr/>
          <p:nvPr/>
        </p:nvSpPr>
        <p:spPr>
          <a:xfrm>
            <a:off x="3983023" y="3744302"/>
            <a:ext cx="1686232" cy="393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err="1"/>
              <a:t>Resolve</a:t>
            </a:r>
            <a:r>
              <a:rPr lang="fr-FR" sz="1600" i="1" dirty="0"/>
              <a:t> </a:t>
            </a:r>
            <a:r>
              <a:rPr lang="fr-FR" sz="1600" i="1" dirty="0" err="1"/>
              <a:t>attr</a:t>
            </a:r>
            <a:r>
              <a:rPr lang="fr-FR" sz="1600" i="1" dirty="0"/>
              <a:t>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B94864-8A0C-E943-9CD9-4825628CDAC0}"/>
              </a:ext>
            </a:extLst>
          </p:cNvPr>
          <p:cNvSpPr/>
          <p:nvPr/>
        </p:nvSpPr>
        <p:spPr>
          <a:xfrm>
            <a:off x="3983023" y="4400079"/>
            <a:ext cx="1686232" cy="393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i="1" dirty="0" err="1"/>
              <a:t>Filter</a:t>
            </a:r>
            <a:r>
              <a:rPr lang="fr-FR" sz="1600" i="1" dirty="0"/>
              <a:t> </a:t>
            </a:r>
            <a:r>
              <a:rPr lang="fr-FR" sz="1600" i="1" dirty="0" err="1"/>
              <a:t>attr</a:t>
            </a:r>
            <a:r>
              <a:rPr lang="fr-FR" sz="1600" i="1" dirty="0"/>
              <a:t>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A44E71-5DBA-9545-8256-69CC57A2001F}"/>
              </a:ext>
            </a:extLst>
          </p:cNvPr>
          <p:cNvSpPr/>
          <p:nvPr/>
        </p:nvSpPr>
        <p:spPr>
          <a:xfrm>
            <a:off x="3754728" y="2835768"/>
            <a:ext cx="2127088" cy="2228315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r>
              <a:rPr lang="fr-FR" sz="1800" dirty="0">
                <a:solidFill>
                  <a:srgbClr val="00457C"/>
                </a:solidFill>
              </a:rPr>
              <a:t>flow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0950F6-D28E-A244-A311-E5BCB60F6C74}"/>
              </a:ext>
            </a:extLst>
          </p:cNvPr>
          <p:cNvSpPr/>
          <p:nvPr/>
        </p:nvSpPr>
        <p:spPr>
          <a:xfrm>
            <a:off x="6314532" y="3250489"/>
            <a:ext cx="2311177" cy="393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/>
              <a:t>Attribute</a:t>
            </a:r>
            <a:r>
              <a:rPr lang="fr-FR" sz="1600" dirty="0"/>
              <a:t> </a:t>
            </a:r>
            <a:r>
              <a:rPr lang="fr-FR" sz="1600" dirty="0" err="1"/>
              <a:t>resolver</a:t>
            </a:r>
            <a:endParaRPr lang="fr-FR" sz="16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D7E29A7-0F77-3D4D-9353-4F5A13644653}"/>
              </a:ext>
            </a:extLst>
          </p:cNvPr>
          <p:cNvSpPr/>
          <p:nvPr/>
        </p:nvSpPr>
        <p:spPr>
          <a:xfrm>
            <a:off x="6314531" y="4148776"/>
            <a:ext cx="2311177" cy="393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/>
              <a:t>Attribute</a:t>
            </a:r>
            <a:r>
              <a:rPr lang="fr-FR" sz="1600" dirty="0"/>
              <a:t> </a:t>
            </a:r>
            <a:r>
              <a:rPr lang="fr-FR" sz="1600" dirty="0" err="1"/>
              <a:t>filter</a:t>
            </a:r>
            <a:endParaRPr lang="fr-FR" sz="1600" dirty="0"/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71A3B9D2-1484-304E-8AAB-91B9076EC8B8}"/>
              </a:ext>
            </a:extLst>
          </p:cNvPr>
          <p:cNvCxnSpPr>
            <a:cxnSpLocks/>
            <a:stCxn id="16" idx="3"/>
            <a:endCxn id="10" idx="1"/>
          </p:cNvCxnSpPr>
          <p:nvPr/>
        </p:nvCxnSpPr>
        <p:spPr>
          <a:xfrm flipV="1">
            <a:off x="5669255" y="2600883"/>
            <a:ext cx="645278" cy="68634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BBE389E2-BABB-F048-87DA-59BA42430BF6}"/>
              </a:ext>
            </a:extLst>
          </p:cNvPr>
          <p:cNvCxnSpPr>
            <a:cxnSpLocks/>
            <a:stCxn id="17" idx="3"/>
            <a:endCxn id="20" idx="1"/>
          </p:cNvCxnSpPr>
          <p:nvPr/>
        </p:nvCxnSpPr>
        <p:spPr>
          <a:xfrm flipV="1">
            <a:off x="5669255" y="3447135"/>
            <a:ext cx="645277" cy="49381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E057817D-C456-4F4D-B6E4-4BD30DDB80FA}"/>
              </a:ext>
            </a:extLst>
          </p:cNvPr>
          <p:cNvCxnSpPr>
            <a:cxnSpLocks/>
            <a:stCxn id="18" idx="3"/>
            <a:endCxn id="21" idx="1"/>
          </p:cNvCxnSpPr>
          <p:nvPr/>
        </p:nvCxnSpPr>
        <p:spPr>
          <a:xfrm flipV="1">
            <a:off x="5669255" y="4345422"/>
            <a:ext cx="645276" cy="25130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ylindre 33">
            <a:extLst>
              <a:ext uri="{FF2B5EF4-FFF2-40B4-BE49-F238E27FC236}">
                <a16:creationId xmlns:a16="http://schemas.microsoft.com/office/drawing/2014/main" id="{CF9265F4-7191-1440-95AA-F5C2CCC9309C}"/>
              </a:ext>
            </a:extLst>
          </p:cNvPr>
          <p:cNvSpPr/>
          <p:nvPr/>
        </p:nvSpPr>
        <p:spPr>
          <a:xfrm>
            <a:off x="9483709" y="2315151"/>
            <a:ext cx="846540" cy="571462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LDAP</a:t>
            </a:r>
          </a:p>
        </p:txBody>
      </p: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C6108895-6EE9-B94C-AD66-15FB2B2561DB}"/>
              </a:ext>
            </a:extLst>
          </p:cNvPr>
          <p:cNvCxnSpPr>
            <a:cxnSpLocks/>
            <a:stCxn id="10" idx="3"/>
            <a:endCxn id="34" idx="2"/>
          </p:cNvCxnSpPr>
          <p:nvPr/>
        </p:nvCxnSpPr>
        <p:spPr>
          <a:xfrm flipV="1">
            <a:off x="8625710" y="2600882"/>
            <a:ext cx="85799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EC1106F8-95F2-0C46-B5D0-8306A32435B0}"/>
              </a:ext>
            </a:extLst>
          </p:cNvPr>
          <p:cNvCxnSpPr>
            <a:cxnSpLocks/>
            <a:stCxn id="20" idx="3"/>
            <a:endCxn id="34" idx="3"/>
          </p:cNvCxnSpPr>
          <p:nvPr/>
        </p:nvCxnSpPr>
        <p:spPr>
          <a:xfrm flipV="1">
            <a:off x="8625709" y="2886613"/>
            <a:ext cx="1281270" cy="560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33AE75FD-8614-804B-84C6-E8B4DBE80A77}"/>
              </a:ext>
            </a:extLst>
          </p:cNvPr>
          <p:cNvCxnSpPr>
            <a:cxnSpLocks/>
            <a:stCxn id="11" idx="2"/>
            <a:endCxn id="16" idx="0"/>
          </p:cNvCxnSpPr>
          <p:nvPr/>
        </p:nvCxnSpPr>
        <p:spPr>
          <a:xfrm>
            <a:off x="4826139" y="2600883"/>
            <a:ext cx="0" cy="489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AD1A3961-5C9A-4641-8681-FF4D9E98FC5B}"/>
              </a:ext>
            </a:extLst>
          </p:cNvPr>
          <p:cNvCxnSpPr>
            <a:cxnSpLocks/>
            <a:stCxn id="16" idx="2"/>
            <a:endCxn id="17" idx="0"/>
          </p:cNvCxnSpPr>
          <p:nvPr/>
        </p:nvCxnSpPr>
        <p:spPr>
          <a:xfrm>
            <a:off x="4826139" y="3483871"/>
            <a:ext cx="0" cy="2604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19CF2A07-F833-1D40-94E0-2F02734BE659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>
          <a:xfrm>
            <a:off x="4826139" y="4137593"/>
            <a:ext cx="0" cy="2624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en angle 49">
            <a:extLst>
              <a:ext uri="{FF2B5EF4-FFF2-40B4-BE49-F238E27FC236}">
                <a16:creationId xmlns:a16="http://schemas.microsoft.com/office/drawing/2014/main" id="{6162CFFB-4418-3146-B9E9-6EAD086D970B}"/>
              </a:ext>
            </a:extLst>
          </p:cNvPr>
          <p:cNvCxnSpPr>
            <a:cxnSpLocks/>
            <a:stCxn id="18" idx="2"/>
          </p:cNvCxnSpPr>
          <p:nvPr/>
        </p:nvCxnSpPr>
        <p:spPr>
          <a:xfrm rot="5400000">
            <a:off x="3241243" y="3984182"/>
            <a:ext cx="775709" cy="23940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>
            <a:extLst>
              <a:ext uri="{FF2B5EF4-FFF2-40B4-BE49-F238E27FC236}">
                <a16:creationId xmlns:a16="http://schemas.microsoft.com/office/drawing/2014/main" id="{C298A493-B21D-394F-898B-847CEBA91A94}"/>
              </a:ext>
            </a:extLst>
          </p:cNvPr>
          <p:cNvSpPr txBox="1"/>
          <p:nvPr/>
        </p:nvSpPr>
        <p:spPr>
          <a:xfrm>
            <a:off x="960042" y="2219571"/>
            <a:ext cx="1453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Input </a:t>
            </a:r>
            <a:r>
              <a:rPr lang="fr-FR" dirty="0" err="1"/>
              <a:t>request</a:t>
            </a:r>
            <a:endParaRPr lang="fr-FR" dirty="0"/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FA7CBED9-CC0F-C14A-A1D6-3EA2F478B0B9}"/>
              </a:ext>
            </a:extLst>
          </p:cNvPr>
          <p:cNvSpPr txBox="1"/>
          <p:nvPr/>
        </p:nvSpPr>
        <p:spPr>
          <a:xfrm>
            <a:off x="1306161" y="5384413"/>
            <a:ext cx="108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/>
              <a:t>Response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46252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9C43F5-0F09-1E4A-8EC8-97D2A8AAC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Recommended</a:t>
            </a:r>
            <a:r>
              <a:rPr lang="fr-FR" dirty="0"/>
              <a:t> </a:t>
            </a:r>
            <a:r>
              <a:rPr lang="fr-FR" dirty="0" err="1"/>
              <a:t>attributes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in </a:t>
            </a:r>
            <a:r>
              <a:rPr lang="fr-FR" dirty="0" err="1"/>
              <a:t>Federation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C7B140-3112-BC47-855F-D76172830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hlinkClick r:id="rId2"/>
              </a:rPr>
              <a:t>https://wiki.geant.org/display/eduGAIN/IDP+Attribute+Profile+and+Recommended+Attributes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34622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A95A86-71CF-B544-9253-3AB9D9D9F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Marathon </a:t>
            </a:r>
            <a:r>
              <a:rPr lang="fr-FR" dirty="0" err="1"/>
              <a:t>overview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4CFE0E-9CFF-DB44-8F8A-8ECA34FF9A44}"/>
              </a:ext>
            </a:extLst>
          </p:cNvPr>
          <p:cNvSpPr/>
          <p:nvPr/>
        </p:nvSpPr>
        <p:spPr>
          <a:xfrm>
            <a:off x="620029" y="4116689"/>
            <a:ext cx="1686232" cy="393291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err="1">
                <a:solidFill>
                  <a:srgbClr val="00457C"/>
                </a:solidFill>
              </a:rPr>
              <a:t>IdP</a:t>
            </a:r>
            <a:r>
              <a:rPr lang="fr-FR" sz="1600" dirty="0">
                <a:solidFill>
                  <a:srgbClr val="00457C"/>
                </a:solidFill>
              </a:rPr>
              <a:t> Shibboleth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46C11A4-7D82-5B47-88F9-D43D87536DFB}"/>
              </a:ext>
            </a:extLst>
          </p:cNvPr>
          <p:cNvCxnSpPr>
            <a:cxnSpLocks/>
            <a:stCxn id="4" idx="2"/>
            <a:endCxn id="27" idx="1"/>
          </p:cNvCxnSpPr>
          <p:nvPr/>
        </p:nvCxnSpPr>
        <p:spPr>
          <a:xfrm flipH="1">
            <a:off x="1437404" y="4509980"/>
            <a:ext cx="25741" cy="986264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1191960C-523F-FB4A-933B-6EDCB52C88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206" y="2755316"/>
            <a:ext cx="525818" cy="525818"/>
          </a:xfrm>
          <a:prstGeom prst="rect">
            <a:avLst/>
          </a:prstGeom>
        </p:spPr>
      </p:pic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FB7DDB61-8213-8B49-809C-717795136561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1740024" y="2131897"/>
            <a:ext cx="4632492" cy="886328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284B24F8-00F5-F54D-BA84-5E1688C66D89}"/>
              </a:ext>
            </a:extLst>
          </p:cNvPr>
          <p:cNvSpPr txBox="1"/>
          <p:nvPr/>
        </p:nvSpPr>
        <p:spPr>
          <a:xfrm>
            <a:off x="613953" y="3251580"/>
            <a:ext cx="1646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/>
              <a:t>YOU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CF5FE22D-E5A1-C04F-90C3-F1FF1CFC1B38}"/>
              </a:ext>
            </a:extLst>
          </p:cNvPr>
          <p:cNvCxnSpPr>
            <a:cxnSpLocks/>
            <a:stCxn id="4" idx="3"/>
            <a:endCxn id="22" idx="2"/>
          </p:cNvCxnSpPr>
          <p:nvPr/>
        </p:nvCxnSpPr>
        <p:spPr>
          <a:xfrm flipV="1">
            <a:off x="2306261" y="3923676"/>
            <a:ext cx="5608270" cy="389659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AF0B85B-9D42-9244-917C-E2A96DDFF924}"/>
              </a:ext>
            </a:extLst>
          </p:cNvPr>
          <p:cNvSpPr/>
          <p:nvPr/>
        </p:nvSpPr>
        <p:spPr>
          <a:xfrm>
            <a:off x="9361201" y="3727030"/>
            <a:ext cx="1686232" cy="393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Training </a:t>
            </a:r>
            <a:r>
              <a:rPr lang="fr-FR" sz="1600" dirty="0" err="1"/>
              <a:t>Federation</a:t>
            </a:r>
            <a:endParaRPr lang="fr-FR" sz="1600" dirty="0"/>
          </a:p>
        </p:txBody>
      </p:sp>
      <p:sp>
        <p:nvSpPr>
          <p:cNvPr id="22" name="Rectangle avec coin rogné  21">
            <a:extLst>
              <a:ext uri="{FF2B5EF4-FFF2-40B4-BE49-F238E27FC236}">
                <a16:creationId xmlns:a16="http://schemas.microsoft.com/office/drawing/2014/main" id="{F06096D1-7F6C-AD49-B9F4-22E470404B4E}"/>
              </a:ext>
            </a:extLst>
          </p:cNvPr>
          <p:cNvSpPr/>
          <p:nvPr/>
        </p:nvSpPr>
        <p:spPr>
          <a:xfrm>
            <a:off x="7914531" y="3692618"/>
            <a:ext cx="319548" cy="462116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9C309382-3BD9-0F44-ADCD-B9D1AC27BE4A}"/>
              </a:ext>
            </a:extLst>
          </p:cNvPr>
          <p:cNvSpPr txBox="1"/>
          <p:nvPr/>
        </p:nvSpPr>
        <p:spPr>
          <a:xfrm>
            <a:off x="7617105" y="4154734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/>
              <a:t>Metadata</a:t>
            </a:r>
            <a:endParaRPr lang="fr-FR" sz="1200" dirty="0"/>
          </a:p>
        </p:txBody>
      </p:sp>
      <p:sp>
        <p:nvSpPr>
          <p:cNvPr id="27" name="Cylindre 26">
            <a:extLst>
              <a:ext uri="{FF2B5EF4-FFF2-40B4-BE49-F238E27FC236}">
                <a16:creationId xmlns:a16="http://schemas.microsoft.com/office/drawing/2014/main" id="{4935B85C-F953-404D-9A4A-B78576EA51BF}"/>
              </a:ext>
            </a:extLst>
          </p:cNvPr>
          <p:cNvSpPr/>
          <p:nvPr/>
        </p:nvSpPr>
        <p:spPr>
          <a:xfrm>
            <a:off x="1298523" y="5496244"/>
            <a:ext cx="277761" cy="308629"/>
          </a:xfrm>
          <a:prstGeom prst="ca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F56B943C-D06A-1640-BD54-97D61645ED21}"/>
              </a:ext>
            </a:extLst>
          </p:cNvPr>
          <p:cNvCxnSpPr>
            <a:cxnSpLocks/>
            <a:stCxn id="20" idx="1"/>
            <a:endCxn id="22" idx="0"/>
          </p:cNvCxnSpPr>
          <p:nvPr/>
        </p:nvCxnSpPr>
        <p:spPr>
          <a:xfrm flipH="1">
            <a:off x="8234079" y="3923676"/>
            <a:ext cx="112712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61270505-431B-A747-9281-69D2CF4D5213}"/>
              </a:ext>
            </a:extLst>
          </p:cNvPr>
          <p:cNvSpPr txBox="1"/>
          <p:nvPr/>
        </p:nvSpPr>
        <p:spPr>
          <a:xfrm>
            <a:off x="8329213" y="3875005"/>
            <a:ext cx="9930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 err="1">
                <a:solidFill>
                  <a:srgbClr val="C00000"/>
                </a:solidFill>
              </a:rPr>
              <a:t>generates</a:t>
            </a:r>
            <a:endParaRPr lang="fr-FR" sz="1100" i="1" dirty="0">
              <a:solidFill>
                <a:srgbClr val="C00000"/>
              </a:solidFill>
            </a:endParaRPr>
          </a:p>
        </p:txBody>
      </p:sp>
      <p:cxnSp>
        <p:nvCxnSpPr>
          <p:cNvPr id="31" name="Connecteur en angle 30">
            <a:extLst>
              <a:ext uri="{FF2B5EF4-FFF2-40B4-BE49-F238E27FC236}">
                <a16:creationId xmlns:a16="http://schemas.microsoft.com/office/drawing/2014/main" id="{AA598CB2-1995-C341-BBEA-B7F3410349E1}"/>
              </a:ext>
            </a:extLst>
          </p:cNvPr>
          <p:cNvCxnSpPr>
            <a:cxnSpLocks/>
            <a:stCxn id="55" idx="3"/>
            <a:endCxn id="22" idx="0"/>
          </p:cNvCxnSpPr>
          <p:nvPr/>
        </p:nvCxnSpPr>
        <p:spPr>
          <a:xfrm>
            <a:off x="8120748" y="2075423"/>
            <a:ext cx="113331" cy="1848253"/>
          </a:xfrm>
          <a:prstGeom prst="bentConnector3">
            <a:avLst>
              <a:gd name="adj1" fmla="val 30171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94B01F63-2C67-6342-96E4-2FC3E462DCDF}"/>
              </a:ext>
            </a:extLst>
          </p:cNvPr>
          <p:cNvSpPr txBox="1"/>
          <p:nvPr/>
        </p:nvSpPr>
        <p:spPr>
          <a:xfrm>
            <a:off x="8619505" y="2537582"/>
            <a:ext cx="9930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>
                <a:solidFill>
                  <a:schemeClr val="accent6"/>
                </a:solidFill>
              </a:rPr>
              <a:t>trusts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1CAE6DD-704D-114F-AE4B-2D345935124B}"/>
              </a:ext>
            </a:extLst>
          </p:cNvPr>
          <p:cNvSpPr txBox="1"/>
          <p:nvPr/>
        </p:nvSpPr>
        <p:spPr>
          <a:xfrm>
            <a:off x="7468320" y="3334007"/>
            <a:ext cx="9930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>
                <a:solidFill>
                  <a:schemeClr val="accent6"/>
                </a:solidFill>
              </a:rPr>
              <a:t>trusts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7B92709-F2D5-5E4C-97E4-A994C7351FDD}"/>
              </a:ext>
            </a:extLst>
          </p:cNvPr>
          <p:cNvSpPr/>
          <p:nvPr/>
        </p:nvSpPr>
        <p:spPr>
          <a:xfrm>
            <a:off x="6160199" y="1318268"/>
            <a:ext cx="5936224" cy="3191712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 dirty="0">
              <a:solidFill>
                <a:srgbClr val="00457C"/>
              </a:solidFill>
            </a:endParaRPr>
          </a:p>
          <a:p>
            <a:pPr algn="ctr"/>
            <a:endParaRPr lang="fr-FR" sz="1800" dirty="0">
              <a:solidFill>
                <a:srgbClr val="00457C"/>
              </a:solidFill>
            </a:endParaRPr>
          </a:p>
          <a:p>
            <a:pPr algn="ctr"/>
            <a:endParaRPr lang="fr-FR" sz="1800" dirty="0">
              <a:solidFill>
                <a:srgbClr val="00457C"/>
              </a:solidFill>
            </a:endParaRPr>
          </a:p>
          <a:p>
            <a:pPr algn="ctr"/>
            <a:endParaRPr lang="fr-FR" sz="1800" dirty="0">
              <a:solidFill>
                <a:srgbClr val="00457C"/>
              </a:solidFill>
            </a:endParaRPr>
          </a:p>
          <a:p>
            <a:pPr algn="ctr"/>
            <a:endParaRPr lang="fr-FR" sz="1800" dirty="0">
              <a:solidFill>
                <a:srgbClr val="00457C"/>
              </a:solidFill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B5859FB-DFAD-AC43-B186-BF3AF039050A}"/>
              </a:ext>
            </a:extLst>
          </p:cNvPr>
          <p:cNvSpPr txBox="1"/>
          <p:nvPr/>
        </p:nvSpPr>
        <p:spPr>
          <a:xfrm>
            <a:off x="6104668" y="1630194"/>
            <a:ext cx="31930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/>
              <a:t>https://</a:t>
            </a:r>
            <a:r>
              <a:rPr lang="fr-FR" sz="1100" i="1" dirty="0" err="1"/>
              <a:t>geanttraining.cynet.ac.cy</a:t>
            </a:r>
            <a:r>
              <a:rPr lang="fr-FR" sz="1100" i="1" dirty="0"/>
              <a:t>/</a:t>
            </a:r>
            <a:r>
              <a:rPr lang="fr-FR" sz="1100" i="1" dirty="0" err="1"/>
              <a:t>sp-garr</a:t>
            </a:r>
            <a:endParaRPr lang="fr-FR" sz="1100" i="1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7B266B2-F724-E846-865D-6CAD283BB86F}"/>
              </a:ext>
            </a:extLst>
          </p:cNvPr>
          <p:cNvSpPr/>
          <p:nvPr/>
        </p:nvSpPr>
        <p:spPr>
          <a:xfrm>
            <a:off x="6410292" y="2947043"/>
            <a:ext cx="1686232" cy="393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WAYF/DS</a:t>
            </a:r>
          </a:p>
        </p:txBody>
      </p: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C9DA9C4E-7EF3-DA4B-B75A-7AB576EB7A5A}"/>
              </a:ext>
            </a:extLst>
          </p:cNvPr>
          <p:cNvCxnSpPr>
            <a:cxnSpLocks/>
            <a:stCxn id="40" idx="2"/>
            <a:endCxn id="22" idx="2"/>
          </p:cNvCxnSpPr>
          <p:nvPr/>
        </p:nvCxnSpPr>
        <p:spPr>
          <a:xfrm>
            <a:off x="7253408" y="3340334"/>
            <a:ext cx="661123" cy="5833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6D58AA8F-A760-EC4F-8DB8-ABD74729DFDB}"/>
              </a:ext>
            </a:extLst>
          </p:cNvPr>
          <p:cNvCxnSpPr>
            <a:cxnSpLocks/>
            <a:stCxn id="14" idx="3"/>
            <a:endCxn id="40" idx="1"/>
          </p:cNvCxnSpPr>
          <p:nvPr/>
        </p:nvCxnSpPr>
        <p:spPr>
          <a:xfrm>
            <a:off x="1740024" y="3018225"/>
            <a:ext cx="4670268" cy="125464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EB96CCB4-72A9-9640-83CB-E0D611F93DDC}"/>
              </a:ext>
            </a:extLst>
          </p:cNvPr>
          <p:cNvCxnSpPr>
            <a:cxnSpLocks/>
            <a:stCxn id="14" idx="2"/>
            <a:endCxn id="4" idx="0"/>
          </p:cNvCxnSpPr>
          <p:nvPr/>
        </p:nvCxnSpPr>
        <p:spPr>
          <a:xfrm flipH="1">
            <a:off x="1463145" y="3281134"/>
            <a:ext cx="13970" cy="835555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63BB1678-89FE-A24A-B8DF-74A82D0835E6}"/>
              </a:ext>
            </a:extLst>
          </p:cNvPr>
          <p:cNvSpPr/>
          <p:nvPr/>
        </p:nvSpPr>
        <p:spPr>
          <a:xfrm>
            <a:off x="6434516" y="1878777"/>
            <a:ext cx="1686232" cy="393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Training SP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1D7CE05A-A9A1-024A-B158-EF007062A237}"/>
              </a:ext>
            </a:extLst>
          </p:cNvPr>
          <p:cNvSpPr txBox="1"/>
          <p:nvPr/>
        </p:nvSpPr>
        <p:spPr>
          <a:xfrm>
            <a:off x="980203" y="5866823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/>
              <a:t>Your</a:t>
            </a:r>
            <a:r>
              <a:rPr lang="fr-FR" sz="1200" dirty="0"/>
              <a:t> LDAP</a:t>
            </a:r>
          </a:p>
        </p:txBody>
      </p:sp>
      <p:pic>
        <p:nvPicPr>
          <p:cNvPr id="67" name="Image 66">
            <a:extLst>
              <a:ext uri="{FF2B5EF4-FFF2-40B4-BE49-F238E27FC236}">
                <a16:creationId xmlns:a16="http://schemas.microsoft.com/office/drawing/2014/main" id="{8C6D9186-9D1B-DC45-AEF1-6D158E24C6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3913" y="1413098"/>
            <a:ext cx="23368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811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DC4C4-0E44-453A-9289-ABD5DD183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Key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8B4BC-93F0-67E1-1A43-F4C880D26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Service Provider</a:t>
            </a:r>
            <a:r>
              <a:rPr lang="en-GB" dirty="0"/>
              <a:t> (</a:t>
            </a:r>
            <a:r>
              <a:rPr lang="en-GB" dirty="0">
                <a:solidFill>
                  <a:srgbClr val="FF0000"/>
                </a:solidFill>
              </a:rPr>
              <a:t>SP</a:t>
            </a:r>
            <a:r>
              <a:rPr lang="en-GB" dirty="0"/>
              <a:t>) – A online resource that requires federated access.</a:t>
            </a:r>
          </a:p>
          <a:p>
            <a:r>
              <a:rPr lang="en-GB" b="1" dirty="0"/>
              <a:t>Identity Provider</a:t>
            </a:r>
            <a:r>
              <a:rPr lang="en-GB" dirty="0"/>
              <a:t> (</a:t>
            </a:r>
            <a:r>
              <a:rPr lang="en-GB" dirty="0">
                <a:solidFill>
                  <a:srgbClr val="FF0000"/>
                </a:solidFill>
              </a:rPr>
              <a:t>IdP</a:t>
            </a:r>
            <a:r>
              <a:rPr lang="en-GB" dirty="0"/>
              <a:t>) – An organization, such as a university that provides identity accounts for its members or users.</a:t>
            </a:r>
          </a:p>
          <a:p>
            <a:r>
              <a:rPr lang="en-GB" b="1" dirty="0"/>
              <a:t>Single Sign-On</a:t>
            </a:r>
            <a:r>
              <a:rPr lang="en-GB" dirty="0"/>
              <a:t> (</a:t>
            </a:r>
            <a:r>
              <a:rPr lang="en-GB" dirty="0">
                <a:solidFill>
                  <a:srgbClr val="FF0000"/>
                </a:solidFill>
              </a:rPr>
              <a:t>SSO</a:t>
            </a:r>
            <a:r>
              <a:rPr lang="en-GB" dirty="0"/>
              <a:t>) – A method of signing on to an SP using your IdP credentials.</a:t>
            </a:r>
          </a:p>
          <a:p>
            <a:r>
              <a:rPr lang="en-GB" b="1" dirty="0"/>
              <a:t>Where Are You From</a:t>
            </a:r>
            <a:r>
              <a:rPr lang="en-GB" dirty="0"/>
              <a:t> (</a:t>
            </a:r>
            <a:r>
              <a:rPr lang="en-GB" dirty="0">
                <a:solidFill>
                  <a:srgbClr val="FF0000"/>
                </a:solidFill>
              </a:rPr>
              <a:t>WAYF</a:t>
            </a:r>
            <a:r>
              <a:rPr lang="en-GB" dirty="0"/>
              <a:t>) – A web page where users can select their IdPs from a list. After selection,  users are  typically redirected to their own organizational SSO pages.</a:t>
            </a:r>
          </a:p>
        </p:txBody>
      </p:sp>
    </p:spTree>
    <p:extLst>
      <p:ext uri="{BB962C8B-B14F-4D97-AF65-F5344CB8AC3E}">
        <p14:creationId xmlns:p14="http://schemas.microsoft.com/office/powerpoint/2010/main" val="36874823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98B865-3695-F64D-9266-73F4F7638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Useful</a:t>
            </a:r>
            <a:r>
              <a:rPr lang="fr-FR" dirty="0"/>
              <a:t> information for </a:t>
            </a:r>
            <a:r>
              <a:rPr lang="fr-FR" dirty="0" err="1"/>
              <a:t>deployment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5257B8-BEF5-E144-8455-A0966D670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363" y="1825625"/>
            <a:ext cx="10964031" cy="4351338"/>
          </a:xfrm>
        </p:spPr>
        <p:txBody>
          <a:bodyPr/>
          <a:lstStyle/>
          <a:p>
            <a:r>
              <a:rPr lang="fr-FR" dirty="0"/>
              <a:t>SP URL : </a:t>
            </a:r>
            <a:r>
              <a:rPr lang="fr-FR" dirty="0">
                <a:hlinkClick r:id="rId2"/>
              </a:rPr>
              <a:t>https://sp-instxx.fim.renu.ac.ug/</a:t>
            </a:r>
            <a:r>
              <a:rPr lang="fr-FR" dirty="0"/>
              <a:t> </a:t>
            </a:r>
          </a:p>
          <a:p>
            <a:r>
              <a:rPr lang="fr-FR" dirty="0"/>
              <a:t>Training </a:t>
            </a:r>
            <a:r>
              <a:rPr lang="fr-FR" dirty="0" err="1"/>
              <a:t>Metadata</a:t>
            </a:r>
            <a:r>
              <a:rPr lang="fr-FR" dirty="0"/>
              <a:t> : </a:t>
            </a:r>
          </a:p>
          <a:p>
            <a:pPr lvl="1"/>
            <a:r>
              <a:rPr lang="fr-FR" dirty="0"/>
              <a:t>URL :</a:t>
            </a:r>
          </a:p>
          <a:p>
            <a:pPr lvl="1"/>
            <a:r>
              <a:rPr lang="fr-FR" dirty="0"/>
              <a:t>Public Key :</a:t>
            </a:r>
          </a:p>
          <a:p>
            <a:r>
              <a:rPr lang="fr-FR" dirty="0"/>
              <a:t>HOW-TO : </a:t>
            </a:r>
          </a:p>
          <a:p>
            <a:pPr lvl="1"/>
            <a:r>
              <a:rPr lang="fr-FR" dirty="0">
                <a:hlinkClick r:id="rId3"/>
              </a:rPr>
              <a:t>https://github.com/ConsortiumGARR/idem-tutorials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2136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A46167-BF62-7441-A29C-5D3AC0F46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fr-FR" dirty="0"/>
              <a:t>For CENTOS : </a:t>
            </a:r>
            <a:r>
              <a:rPr lang="fr-FR" dirty="0">
                <a:hlinkClick r:id="rId2"/>
              </a:rPr>
              <a:t>https://github.com/ConsortiumGARR/idem-tutorials/blob/master/idem-fedops/HOWTO-Shibboleth/Identity%20Provider/CentOS/HOWTO%20Install%20and%20Configure%20a%20Shibboleth%20IdP%20v3.4.x%20on%20CentOS%207%20with%20Apache2%20%2B%20Jetty9.md</a:t>
            </a:r>
            <a:endParaRPr lang="fr-FR" dirty="0"/>
          </a:p>
          <a:p>
            <a:r>
              <a:rPr lang="fr-FR" dirty="0"/>
              <a:t>For DEBIAN : </a:t>
            </a:r>
            <a:r>
              <a:rPr lang="fr-FR" dirty="0">
                <a:hlinkClick r:id="rId3"/>
              </a:rPr>
              <a:t>https://github.com/ConsortiumGARR/idem-tutorials/blob/master/idem-fedops/HOWTO-Shibboleth/Identity%20Provider/Debian/HOWTO%20Install%20and%20Configure%20a%20Shibboleth%20IdP%20v3.4.x%20on%20Debian%209%20Linux%20with%20Apache2%20%2B%20Jetty9.md</a:t>
            </a:r>
            <a:endParaRPr lang="fr-FR" dirty="0"/>
          </a:p>
          <a:p>
            <a:r>
              <a:rPr lang="fr-FR" dirty="0"/>
              <a:t>For Ubuntu : </a:t>
            </a:r>
            <a:r>
              <a:rPr lang="fr-FR" dirty="0">
                <a:hlinkClick r:id="rId4"/>
              </a:rPr>
              <a:t>https://github.com/ConsortiumGARR/idem-tutorials/blob/master/idem-fedops/HOWTO-Shibboleth/Identity%20Provider/Ubuntu/HOWTO%20Install%20and%20Configure%20a%20Shibboleth%20IdP%20v3.4.3%20on%20Ubuntu%20Linux%20LTS%2018.04%20with%20Apache2%20%2B%20Jetty9.md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26811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838754-39D8-FE43-9A27-A043C177E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5280"/>
            <a:ext cx="10515600" cy="5841683"/>
          </a:xfrm>
        </p:spPr>
        <p:txBody>
          <a:bodyPr>
            <a:normAutofit/>
          </a:bodyPr>
          <a:lstStyle/>
          <a:p>
            <a:r>
              <a:rPr lang="fr-FR" sz="4800" dirty="0">
                <a:hlinkClick r:id="rId2"/>
              </a:rPr>
              <a:t>https://github.com/ConsortiumGARR</a:t>
            </a:r>
            <a:endParaRPr lang="fr-FR" sz="4800" dirty="0"/>
          </a:p>
          <a:p>
            <a:endParaRPr lang="fr-FR" sz="48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9D1F719-A0B8-5841-869D-9F33CDF14E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59" y="1126154"/>
            <a:ext cx="10643401" cy="55794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ECE6254-0716-4D4D-B592-80F47DDC3518}"/>
              </a:ext>
            </a:extLst>
          </p:cNvPr>
          <p:cNvSpPr/>
          <p:nvPr/>
        </p:nvSpPr>
        <p:spPr>
          <a:xfrm>
            <a:off x="1417319" y="2667000"/>
            <a:ext cx="10064281" cy="6705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206331-6B4F-4E46-B178-3F3AA4FEDDB4}"/>
              </a:ext>
            </a:extLst>
          </p:cNvPr>
          <p:cNvSpPr/>
          <p:nvPr/>
        </p:nvSpPr>
        <p:spPr>
          <a:xfrm>
            <a:off x="1353419" y="4008120"/>
            <a:ext cx="10064281" cy="4555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1EFC8E-02F9-5948-88C4-6A72503735AC}"/>
              </a:ext>
            </a:extLst>
          </p:cNvPr>
          <p:cNvSpPr/>
          <p:nvPr/>
        </p:nvSpPr>
        <p:spPr>
          <a:xfrm>
            <a:off x="1066801" y="4463714"/>
            <a:ext cx="10414800" cy="2091091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252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28496-A2EC-0A4D-8BC5-1A7C51A0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Places to look for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14B14-BEE0-D249-8298-445B66D65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REFEDS: Research and Education </a:t>
            </a:r>
            <a:r>
              <a:rPr lang="en-GB" dirty="0" err="1"/>
              <a:t>FEDrations</a:t>
            </a:r>
            <a:r>
              <a:rPr lang="en-GB" dirty="0"/>
              <a:t>:</a:t>
            </a:r>
          </a:p>
          <a:p>
            <a:pPr lvl="1"/>
            <a:r>
              <a:rPr lang="en-GB" dirty="0">
                <a:hlinkClick r:id="rId2"/>
              </a:rPr>
              <a:t>https://refeds.org</a:t>
            </a:r>
            <a:r>
              <a:rPr lang="en-GB" dirty="0"/>
              <a:t> </a:t>
            </a:r>
          </a:p>
          <a:p>
            <a:r>
              <a:rPr lang="en-GB" dirty="0"/>
              <a:t>MET – REFEDS: REFEDS Metadata Explore Tool</a:t>
            </a:r>
          </a:p>
          <a:p>
            <a:pPr lvl="1"/>
            <a:r>
              <a:rPr lang="en-GB" dirty="0">
                <a:hlinkClick r:id="rId3"/>
              </a:rPr>
              <a:t>https://met.refeds.org</a:t>
            </a:r>
            <a:endParaRPr lang="en-GB" dirty="0"/>
          </a:p>
          <a:p>
            <a:r>
              <a:rPr lang="en-GB" dirty="0" err="1"/>
              <a:t>eduGAIN</a:t>
            </a:r>
            <a:r>
              <a:rPr lang="en-GB" dirty="0"/>
              <a:t> - global </a:t>
            </a:r>
            <a:r>
              <a:rPr lang="en-GB" dirty="0" err="1"/>
              <a:t>interfederation</a:t>
            </a:r>
            <a:r>
              <a:rPr lang="en-GB" dirty="0"/>
              <a:t> service:</a:t>
            </a:r>
          </a:p>
          <a:p>
            <a:pPr lvl="1"/>
            <a:r>
              <a:rPr lang="en-GB" dirty="0">
                <a:hlinkClick r:id="rId4"/>
              </a:rPr>
              <a:t>https://edugain.org</a:t>
            </a:r>
            <a:r>
              <a:rPr lang="en-GB" dirty="0"/>
              <a:t> 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888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1E4F9-1A0B-1241-88FB-21D7C51A8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41D90-A2A2-6740-AA27-4AF4BC985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NSRC </a:t>
            </a:r>
            <a:r>
              <a:rPr lang="en-US" dirty="0">
                <a:hlinkClick r:id="rId2"/>
              </a:rPr>
              <a:t>https://learn.nsrc.org/fedidm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r">
              <a:buNone/>
            </a:pPr>
            <a:endParaRPr lang="en-GB" b="1" dirty="0"/>
          </a:p>
          <a:p>
            <a:pPr marL="0" indent="0" algn="r">
              <a:buNone/>
            </a:pPr>
            <a:endParaRPr lang="en-GB" b="1" dirty="0"/>
          </a:p>
          <a:p>
            <a:pPr marL="0" indent="0" algn="r">
              <a:buNone/>
            </a:pPr>
            <a:endParaRPr lang="en-GB" b="1" dirty="0"/>
          </a:p>
          <a:p>
            <a:pPr marL="0" indent="0" algn="r">
              <a:buNone/>
            </a:pPr>
            <a:endParaRPr lang="en-GB" b="1" dirty="0"/>
          </a:p>
          <a:p>
            <a:pPr marL="0" indent="0" algn="r">
              <a:buNone/>
            </a:pPr>
            <a:r>
              <a:rPr lang="en-GB" b="1" dirty="0"/>
              <a:t>Questions/Discussion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515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94708-6C94-B440-881B-C20B3794B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Learning Objectives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2110262-92A6-D84D-9BED-F77C3A21F0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0829" y="2389301"/>
            <a:ext cx="7467600" cy="2832100"/>
          </a:xfrm>
        </p:spPr>
      </p:pic>
    </p:spTree>
    <p:extLst>
      <p:ext uri="{BB962C8B-B14F-4D97-AF65-F5344CB8AC3E}">
        <p14:creationId xmlns:p14="http://schemas.microsoft.com/office/powerpoint/2010/main" val="9291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7C302-BC30-C948-AF78-6C0A1535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Is Identity Federation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FFCAA-84D5-BD43-8D89-530C500CD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ound Diagonal Corner Rectangle 3">
            <a:extLst>
              <a:ext uri="{FF2B5EF4-FFF2-40B4-BE49-F238E27FC236}">
                <a16:creationId xmlns:a16="http://schemas.microsoft.com/office/drawing/2014/main" id="{25A457F5-5CF1-0F4A-AE12-7EECCE0EADB1}"/>
              </a:ext>
            </a:extLst>
          </p:cNvPr>
          <p:cNvSpPr/>
          <p:nvPr/>
        </p:nvSpPr>
        <p:spPr>
          <a:xfrm>
            <a:off x="1317171" y="2002971"/>
            <a:ext cx="9329058" cy="132977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000" dirty="0"/>
              <a:t>“a common framework for trusted shared management of access to on-line resources”</a:t>
            </a:r>
          </a:p>
          <a:p>
            <a:pPr algn="r">
              <a:lnSpc>
                <a:spcPct val="150000"/>
              </a:lnSpc>
            </a:pPr>
            <a:r>
              <a:rPr lang="en-US" sz="2000" dirty="0"/>
              <a:t>-- </a:t>
            </a:r>
            <a:r>
              <a:rPr lang="en-US" sz="2000" dirty="0" err="1"/>
              <a:t>InCommon</a:t>
            </a:r>
            <a:endParaRPr lang="en-US" sz="2000" dirty="0"/>
          </a:p>
        </p:txBody>
      </p:sp>
      <p:sp>
        <p:nvSpPr>
          <p:cNvPr id="5" name="Round Diagonal Corner Rectangle 4">
            <a:extLst>
              <a:ext uri="{FF2B5EF4-FFF2-40B4-BE49-F238E27FC236}">
                <a16:creationId xmlns:a16="http://schemas.microsoft.com/office/drawing/2014/main" id="{DEF2C388-6678-DD46-BEE9-4D90054B062B}"/>
              </a:ext>
            </a:extLst>
          </p:cNvPr>
          <p:cNvSpPr/>
          <p:nvPr/>
        </p:nvSpPr>
        <p:spPr>
          <a:xfrm>
            <a:off x="1431471" y="3573380"/>
            <a:ext cx="9329058" cy="246819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000" dirty="0"/>
              <a:t>“… identities from one </a:t>
            </a:r>
            <a:r>
              <a:rPr lang="en-US" sz="2000" dirty="0" err="1"/>
              <a:t>organisation</a:t>
            </a:r>
            <a:r>
              <a:rPr lang="en-US" sz="2000" dirty="0"/>
              <a:t> may use Shibboleth (or another authentication service)” to gain a federated access to service hosted by another organization. Membership of a federation places obligations on members which </a:t>
            </a:r>
            <a:r>
              <a:rPr lang="en-US" sz="2000" i="1" dirty="0">
                <a:solidFill>
                  <a:srgbClr val="FF0000"/>
                </a:solidFill>
              </a:rPr>
              <a:t>allow</a:t>
            </a:r>
            <a:r>
              <a:rPr lang="en-US" sz="2000" dirty="0"/>
              <a:t> members to trust identity assertions provided by other members</a:t>
            </a:r>
          </a:p>
          <a:p>
            <a:pPr algn="r">
              <a:lnSpc>
                <a:spcPct val="150000"/>
              </a:lnSpc>
            </a:pPr>
            <a:r>
              <a:rPr lang="en-US" sz="2000" dirty="0"/>
              <a:t>-- JISC</a:t>
            </a:r>
          </a:p>
        </p:txBody>
      </p:sp>
    </p:spTree>
    <p:extLst>
      <p:ext uri="{BB962C8B-B14F-4D97-AF65-F5344CB8AC3E}">
        <p14:creationId xmlns:p14="http://schemas.microsoft.com/office/powerpoint/2010/main" val="3259531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7FE8D-951E-AE4D-8242-D7DD6EBD2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Identity Federation – cont’d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F6D39-6FB4-344D-8D11-4D32FE134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n-GB" dirty="0"/>
              <a:t>An </a:t>
            </a:r>
            <a:r>
              <a:rPr lang="en-GB" b="1" dirty="0"/>
              <a:t>Identity Federation </a:t>
            </a:r>
            <a:r>
              <a:rPr lang="en-GB" dirty="0"/>
              <a:t>is a coalition of organisations, called </a:t>
            </a:r>
            <a:r>
              <a:rPr lang="en-GB" b="1" i="1" dirty="0"/>
              <a:t>Participants</a:t>
            </a:r>
            <a:r>
              <a:rPr lang="en-GB" dirty="0"/>
              <a:t>, that share information about their community members according to mutually agreed and usually legally binding policies, processes, and technologies.</a:t>
            </a:r>
          </a:p>
          <a:p>
            <a:r>
              <a:rPr lang="en-GB" dirty="0"/>
              <a:t>The purpose of this information sharing is to enable collaboration among community members and provide access to resources offered by the Participants for the federation’s community members</a:t>
            </a:r>
          </a:p>
          <a:p>
            <a:r>
              <a:rPr lang="en-GB" dirty="0"/>
              <a:t>The </a:t>
            </a:r>
            <a:r>
              <a:rPr lang="en-GB" dirty="0">
                <a:solidFill>
                  <a:srgbClr val="FF0000"/>
                </a:solidFill>
              </a:rPr>
              <a:t>S</a:t>
            </a:r>
            <a:r>
              <a:rPr lang="en-GB" dirty="0"/>
              <a:t>ecurity </a:t>
            </a:r>
            <a:r>
              <a:rPr lang="en-GB" dirty="0">
                <a:solidFill>
                  <a:srgbClr val="FF0000"/>
                </a:solidFill>
              </a:rPr>
              <a:t>A</a:t>
            </a:r>
            <a:r>
              <a:rPr lang="en-GB" dirty="0"/>
              <a:t>ssertion </a:t>
            </a:r>
            <a:r>
              <a:rPr lang="en-GB" dirty="0" err="1">
                <a:solidFill>
                  <a:srgbClr val="FF0000"/>
                </a:solidFill>
              </a:rPr>
              <a:t>M</a:t>
            </a:r>
            <a:r>
              <a:rPr lang="en-GB" dirty="0" err="1"/>
              <a:t>arkup</a:t>
            </a:r>
            <a:r>
              <a:rPr lang="en-GB" dirty="0"/>
              <a:t> </a:t>
            </a:r>
            <a:r>
              <a:rPr lang="en-GB" dirty="0">
                <a:solidFill>
                  <a:srgbClr val="FF0000"/>
                </a:solidFill>
              </a:rPr>
              <a:t>L</a:t>
            </a:r>
            <a:r>
              <a:rPr lang="en-GB" dirty="0"/>
              <a:t>anguage (SAML) is the basis for the technology standards used by many identity federations to support research and education internationally. </a:t>
            </a:r>
          </a:p>
        </p:txBody>
      </p:sp>
    </p:spTree>
    <p:extLst>
      <p:ext uri="{BB962C8B-B14F-4D97-AF65-F5344CB8AC3E}">
        <p14:creationId xmlns:p14="http://schemas.microsoft.com/office/powerpoint/2010/main" val="1598940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BDE7-BAB2-9042-A56A-25EC7B880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Who benefits?  Students and Researchers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E352E9E-62EA-0541-9509-00914EC0DE0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4414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08E18-469B-9943-A1B0-32EBC2E81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Who benefits? The Campus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606C905-959C-DE46-BCB3-219A736257A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104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8CC12-9E5A-2644-8A26-C474AB2C0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Who benefits? The Campus –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820C-350C-2A4A-A870-F84132C6F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“Identity federation participants could spend time establishing operating principles, technology hooks, and agreed-upon data exchange elements with each partner; or they could do it once through the federation and then leverage these common elements for many relationships ”  -- </a:t>
            </a:r>
            <a:r>
              <a:rPr lang="en-US" dirty="0" err="1"/>
              <a:t>InCommon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2108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10884</TotalTime>
  <Words>1528</Words>
  <Application>Microsoft Office PowerPoint</Application>
  <PresentationFormat>Widescreen</PresentationFormat>
  <Paragraphs>241</Paragraphs>
  <Slides>34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Wingdings</vt:lpstr>
      <vt:lpstr>Thème Office</vt:lpstr>
      <vt:lpstr>Identity Federations</vt:lpstr>
      <vt:lpstr>Learning Outcomes</vt:lpstr>
      <vt:lpstr>Key Terms</vt:lpstr>
      <vt:lpstr>Learning Objectives</vt:lpstr>
      <vt:lpstr>What Is Identity Federation</vt:lpstr>
      <vt:lpstr>What Is Identity Federation – cont’d</vt:lpstr>
      <vt:lpstr>Who benefits?  Students and Researchers</vt:lpstr>
      <vt:lpstr>Who benefits? The Campus</vt:lpstr>
      <vt:lpstr>Who benefits? The Campus – cont’d</vt:lpstr>
      <vt:lpstr>Federation Standards</vt:lpstr>
      <vt:lpstr>Identity Federation Products</vt:lpstr>
      <vt:lpstr>Why Federate?</vt:lpstr>
      <vt:lpstr>Building Blocks of a Federation</vt:lpstr>
      <vt:lpstr>How to join a Federation</vt:lpstr>
      <vt:lpstr>PowerPoint Presentation</vt:lpstr>
      <vt:lpstr>IdP Marathon - Agenda</vt:lpstr>
      <vt:lpstr>SAML &amp; Federation quick tour</vt:lpstr>
      <vt:lpstr>Authentication management evolution</vt:lpstr>
      <vt:lpstr>SAML Entities</vt:lpstr>
      <vt:lpstr>Attributes exchange</vt:lpstr>
      <vt:lpstr>What’s inside metadata?</vt:lpstr>
      <vt:lpstr>All is based on trust!</vt:lpstr>
      <vt:lpstr>Point-2-Point vs Federation</vt:lpstr>
      <vt:lpstr>Point-2-Point vs Federation </vt:lpstr>
      <vt:lpstr>Federated authentication demo</vt:lpstr>
      <vt:lpstr>Certificates usage in SAML</vt:lpstr>
      <vt:lpstr>Shibboleth IdP high-level functionning</vt:lpstr>
      <vt:lpstr>Recommended attributes used in Federation</vt:lpstr>
      <vt:lpstr>Marathon overview</vt:lpstr>
      <vt:lpstr>Useful information for deployment</vt:lpstr>
      <vt:lpstr>PowerPoint Presentation</vt:lpstr>
      <vt:lpstr>PowerPoint Presentation</vt:lpstr>
      <vt:lpstr>Places to look for support</vt:lpstr>
      <vt:lpstr>Acknowledgements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CYNET IdP Marathon</dc:title>
  <dc:creator>geoffroy.arnoud@renater.fr</dc:creator>
  <cp:lastModifiedBy>Ivan Frank Nsimbi</cp:lastModifiedBy>
  <cp:revision>33</cp:revision>
  <dcterms:created xsi:type="dcterms:W3CDTF">2019-06-18T08:58:35Z</dcterms:created>
  <dcterms:modified xsi:type="dcterms:W3CDTF">2023-07-04T05:40:50Z</dcterms:modified>
</cp:coreProperties>
</file>