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77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80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78.xml"/>
  <Override ContentType="application/vnd.openxmlformats-officedocument.presentationml.notesSlide+xml" PartName="/ppt/notesSlides/notesSlide79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78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69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77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79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76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80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74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  <p:sldId id="315" r:id="rId64"/>
    <p:sldId id="316" r:id="rId65"/>
    <p:sldId id="317" r:id="rId66"/>
    <p:sldId id="318" r:id="rId67"/>
    <p:sldId id="319" r:id="rId68"/>
    <p:sldId id="320" r:id="rId69"/>
    <p:sldId id="321" r:id="rId70"/>
    <p:sldId id="322" r:id="rId71"/>
    <p:sldId id="323" r:id="rId72"/>
    <p:sldId id="324" r:id="rId73"/>
    <p:sldId id="325" r:id="rId74"/>
    <p:sldId id="326" r:id="rId75"/>
    <p:sldId id="327" r:id="rId76"/>
    <p:sldId id="328" r:id="rId77"/>
    <p:sldId id="329" r:id="rId78"/>
    <p:sldId id="330" r:id="rId79"/>
    <p:sldId id="331" r:id="rId80"/>
    <p:sldId id="332" r:id="rId81"/>
    <p:sldId id="333" r:id="rId82"/>
    <p:sldId id="334" r:id="rId83"/>
    <p:sldId id="335" r:id="rId84"/>
  </p:sldIdLst>
  <p:sldSz cy="5143500" cx="9144000"/>
  <p:notesSz cx="6858000" cy="9144000"/>
  <p:embeddedFontLst>
    <p:embeddedFont>
      <p:font typeface="Roboto"/>
      <p:regular r:id="rId85"/>
      <p:bold r:id="rId86"/>
      <p:italic r:id="rId87"/>
      <p:boldItalic r:id="rId8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89" roundtripDataSignature="AMtx7mi+LJO6DbUtVMcC1kg+PWyd9wmjt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84" Type="http://schemas.openxmlformats.org/officeDocument/2006/relationships/slide" Target="slides/slide80.xml"/><Relationship Id="rId83" Type="http://schemas.openxmlformats.org/officeDocument/2006/relationships/slide" Target="slides/slide79.xml"/><Relationship Id="rId42" Type="http://schemas.openxmlformats.org/officeDocument/2006/relationships/slide" Target="slides/slide38.xml"/><Relationship Id="rId86" Type="http://schemas.openxmlformats.org/officeDocument/2006/relationships/font" Target="fonts/Roboto-bold.fntdata"/><Relationship Id="rId41" Type="http://schemas.openxmlformats.org/officeDocument/2006/relationships/slide" Target="slides/slide37.xml"/><Relationship Id="rId85" Type="http://schemas.openxmlformats.org/officeDocument/2006/relationships/font" Target="fonts/Roboto-regular.fntdata"/><Relationship Id="rId44" Type="http://schemas.openxmlformats.org/officeDocument/2006/relationships/slide" Target="slides/slide40.xml"/><Relationship Id="rId88" Type="http://schemas.openxmlformats.org/officeDocument/2006/relationships/font" Target="fonts/Roboto-boldItalic.fntdata"/><Relationship Id="rId43" Type="http://schemas.openxmlformats.org/officeDocument/2006/relationships/slide" Target="slides/slide39.xml"/><Relationship Id="rId87" Type="http://schemas.openxmlformats.org/officeDocument/2006/relationships/font" Target="fonts/Roboto-italic.fntdata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89" Type="http://customschemas.google.com/relationships/presentationmetadata" Target="metadata"/><Relationship Id="rId80" Type="http://schemas.openxmlformats.org/officeDocument/2006/relationships/slide" Target="slides/slide76.xml"/><Relationship Id="rId82" Type="http://schemas.openxmlformats.org/officeDocument/2006/relationships/slide" Target="slides/slide78.xml"/><Relationship Id="rId81" Type="http://schemas.openxmlformats.org/officeDocument/2006/relationships/slide" Target="slides/slide7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9" Type="http://schemas.openxmlformats.org/officeDocument/2006/relationships/slide" Target="slides/slide4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73" Type="http://schemas.openxmlformats.org/officeDocument/2006/relationships/slide" Target="slides/slide69.xml"/><Relationship Id="rId72" Type="http://schemas.openxmlformats.org/officeDocument/2006/relationships/slide" Target="slides/slide68.xml"/><Relationship Id="rId31" Type="http://schemas.openxmlformats.org/officeDocument/2006/relationships/slide" Target="slides/slide27.xml"/><Relationship Id="rId75" Type="http://schemas.openxmlformats.org/officeDocument/2006/relationships/slide" Target="slides/slide71.xml"/><Relationship Id="rId30" Type="http://schemas.openxmlformats.org/officeDocument/2006/relationships/slide" Target="slides/slide26.xml"/><Relationship Id="rId74" Type="http://schemas.openxmlformats.org/officeDocument/2006/relationships/slide" Target="slides/slide70.xml"/><Relationship Id="rId33" Type="http://schemas.openxmlformats.org/officeDocument/2006/relationships/slide" Target="slides/slide29.xml"/><Relationship Id="rId77" Type="http://schemas.openxmlformats.org/officeDocument/2006/relationships/slide" Target="slides/slide73.xml"/><Relationship Id="rId32" Type="http://schemas.openxmlformats.org/officeDocument/2006/relationships/slide" Target="slides/slide28.xml"/><Relationship Id="rId76" Type="http://schemas.openxmlformats.org/officeDocument/2006/relationships/slide" Target="slides/slide72.xml"/><Relationship Id="rId35" Type="http://schemas.openxmlformats.org/officeDocument/2006/relationships/slide" Target="slides/slide31.xml"/><Relationship Id="rId79" Type="http://schemas.openxmlformats.org/officeDocument/2006/relationships/slide" Target="slides/slide75.xml"/><Relationship Id="rId34" Type="http://schemas.openxmlformats.org/officeDocument/2006/relationships/slide" Target="slides/slide30.xml"/><Relationship Id="rId78" Type="http://schemas.openxmlformats.org/officeDocument/2006/relationships/slide" Target="slides/slide74.xml"/><Relationship Id="rId71" Type="http://schemas.openxmlformats.org/officeDocument/2006/relationships/slide" Target="slides/slide67.xml"/><Relationship Id="rId70" Type="http://schemas.openxmlformats.org/officeDocument/2006/relationships/slide" Target="slides/slide66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62" Type="http://schemas.openxmlformats.org/officeDocument/2006/relationships/slide" Target="slides/slide58.xml"/><Relationship Id="rId61" Type="http://schemas.openxmlformats.org/officeDocument/2006/relationships/slide" Target="slides/slide57.xml"/><Relationship Id="rId20" Type="http://schemas.openxmlformats.org/officeDocument/2006/relationships/slide" Target="slides/slide16.xml"/><Relationship Id="rId64" Type="http://schemas.openxmlformats.org/officeDocument/2006/relationships/slide" Target="slides/slide60.xml"/><Relationship Id="rId63" Type="http://schemas.openxmlformats.org/officeDocument/2006/relationships/slide" Target="slides/slide59.xml"/><Relationship Id="rId22" Type="http://schemas.openxmlformats.org/officeDocument/2006/relationships/slide" Target="slides/slide18.xml"/><Relationship Id="rId66" Type="http://schemas.openxmlformats.org/officeDocument/2006/relationships/slide" Target="slides/slide62.xml"/><Relationship Id="rId21" Type="http://schemas.openxmlformats.org/officeDocument/2006/relationships/slide" Target="slides/slide17.xml"/><Relationship Id="rId65" Type="http://schemas.openxmlformats.org/officeDocument/2006/relationships/slide" Target="slides/slide61.xml"/><Relationship Id="rId24" Type="http://schemas.openxmlformats.org/officeDocument/2006/relationships/slide" Target="slides/slide20.xml"/><Relationship Id="rId68" Type="http://schemas.openxmlformats.org/officeDocument/2006/relationships/slide" Target="slides/slide64.xml"/><Relationship Id="rId23" Type="http://schemas.openxmlformats.org/officeDocument/2006/relationships/slide" Target="slides/slide19.xml"/><Relationship Id="rId67" Type="http://schemas.openxmlformats.org/officeDocument/2006/relationships/slide" Target="slides/slide63.xml"/><Relationship Id="rId60" Type="http://schemas.openxmlformats.org/officeDocument/2006/relationships/slide" Target="slides/slide56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69" Type="http://schemas.openxmlformats.org/officeDocument/2006/relationships/slide" Target="slides/slide6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51" Type="http://schemas.openxmlformats.org/officeDocument/2006/relationships/slide" Target="slides/slide47.xml"/><Relationship Id="rId50" Type="http://schemas.openxmlformats.org/officeDocument/2006/relationships/slide" Target="slides/slide46.xml"/><Relationship Id="rId53" Type="http://schemas.openxmlformats.org/officeDocument/2006/relationships/slide" Target="slides/slide49.xml"/><Relationship Id="rId52" Type="http://schemas.openxmlformats.org/officeDocument/2006/relationships/slide" Target="slides/slide48.xml"/><Relationship Id="rId11" Type="http://schemas.openxmlformats.org/officeDocument/2006/relationships/slide" Target="slides/slide7.xml"/><Relationship Id="rId55" Type="http://schemas.openxmlformats.org/officeDocument/2006/relationships/slide" Target="slides/slide51.xml"/><Relationship Id="rId10" Type="http://schemas.openxmlformats.org/officeDocument/2006/relationships/slide" Target="slides/slide6.xml"/><Relationship Id="rId54" Type="http://schemas.openxmlformats.org/officeDocument/2006/relationships/slide" Target="slides/slide50.xml"/><Relationship Id="rId13" Type="http://schemas.openxmlformats.org/officeDocument/2006/relationships/slide" Target="slides/slide9.xml"/><Relationship Id="rId57" Type="http://schemas.openxmlformats.org/officeDocument/2006/relationships/slide" Target="slides/slide53.xml"/><Relationship Id="rId12" Type="http://schemas.openxmlformats.org/officeDocument/2006/relationships/slide" Target="slides/slide8.xml"/><Relationship Id="rId56" Type="http://schemas.openxmlformats.org/officeDocument/2006/relationships/slide" Target="slides/slide52.xml"/><Relationship Id="rId15" Type="http://schemas.openxmlformats.org/officeDocument/2006/relationships/slide" Target="slides/slide11.xml"/><Relationship Id="rId59" Type="http://schemas.openxmlformats.org/officeDocument/2006/relationships/slide" Target="slides/slide55.xml"/><Relationship Id="rId14" Type="http://schemas.openxmlformats.org/officeDocument/2006/relationships/slide" Target="slides/slide10.xml"/><Relationship Id="rId58" Type="http://schemas.openxmlformats.org/officeDocument/2006/relationships/slide" Target="slides/slide5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" name="Google Shape;5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2" name="Google Shape;12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" name="Google Shape;12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4" name="Google Shape;13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0" name="Google Shape;140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6" name="Google Shape;146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" name="Google Shape;152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56e9c3b13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256e9c3b13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56e9c3b135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256e9c3b135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/>
              <a:t>Stu first navigates to a dashboard his company has configured, where he’s asked to authenticate (username + password + two-factor) and then can see all the applications he has access to.</a:t>
            </a:r>
            <a:endParaRPr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/>
              <a:t>The login process and dashboard are part of the identity provider; its main purpose is to verify Stu’s identity</a:t>
            </a:r>
            <a:endParaRPr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 startAt="2"/>
            </a:pPr>
            <a:r>
              <a:rPr lang="en"/>
              <a:t>Next, Stu clicks the Salesforce icon and is signed into Salesforce.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56e9c3b135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256e9c3b135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56e9c3b135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256e9c3b135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" name="Google Shape;6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56e9c3b135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256e9c3b135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5" name="Google Shape;185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2" name="Google Shape;192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7" name="Google Shape;197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3" name="Google Shape;203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8" name="Google Shape;208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3" name="Google Shape;213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8" name="Google Shape;218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3" name="Google Shape;223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9" name="Google Shape;229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" name="Google Shape;7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5" name="Google Shape;235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Describe how it links to the Beer drinkers guide as well, https://duo.com/blog/the-beer-drinkers-guide-to-saml</a:t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256f7bee245_1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256f7bee245_1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7" name="Google Shape;247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3" name="Google Shape;253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9" name="Google Shape;259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8" name="Google Shape;268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7" name="Google Shape;277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6" name="Google Shape;286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5" name="Google Shape;295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4" name="Google Shape;304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" name="Google Shape;7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0" name="Google Shape;310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6" name="Google Shape;316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1" name="Google Shape;321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7" name="Google Shape;327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3" name="Google Shape;333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9" name="Google Shape;339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5" name="Google Shape;345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1" name="Google Shape;351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7" name="Google Shape;357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3" name="Google Shape;363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2" name="Google Shape;8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9" name="Google Shape;369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5" name="Google Shape;375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1" name="Google Shape;381;p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7" name="Google Shape;387;p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3" name="Google Shape;393;p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9" name="Google Shape;399;p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5" name="Google Shape;405;p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500">
                <a:solidFill>
                  <a:srgbClr val="202124"/>
                </a:solidFill>
                <a:highlight>
                  <a:srgbClr val="FFFFFF"/>
                </a:highlight>
              </a:rPr>
              <a:t>An Authentication Context Class </a:t>
            </a:r>
            <a:r>
              <a:rPr lang="en" sz="1500">
                <a:solidFill>
                  <a:srgbClr val="040C28"/>
                </a:solidFill>
              </a:rPr>
              <a:t>specifies a set of business rules that authentications are being requested to satisfy</a:t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1" name="Google Shape;411;p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7" name="Google Shape;417;p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FriendlyName:,</a:t>
            </a:r>
            <a:r>
              <a:rPr lang="en"/>
              <a:t> Name: This attribute represents the attribute's identifier, </a:t>
            </a:r>
            <a:r>
              <a:rPr lang="en" sz="1200">
                <a:solidFill>
                  <a:srgbClr val="D1D5DB"/>
                </a:solidFill>
                <a:highlight>
                  <a:srgbClr val="444654"/>
                </a:highlight>
                <a:latin typeface="Roboto"/>
                <a:ea typeface="Roboto"/>
                <a:cs typeface="Roboto"/>
                <a:sym typeface="Roboto"/>
              </a:rPr>
              <a:t>The URN (Uniform Resource Name) </a:t>
            </a:r>
            <a:br>
              <a:rPr lang="en"/>
            </a:br>
            <a:r>
              <a:rPr lang="en"/>
              <a:t>NameFormat: This attribute defines the format of the attribute's name.</a:t>
            </a:r>
            <a:br>
              <a:rPr lang="en"/>
            </a:b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3" name="Google Shape;423;p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9" name="Google Shape;8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256f7bee245_1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Google Shape;429;g256f7bee245_1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5" name="Google Shape;435;p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0" name="Google Shape;440;p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6" name="Google Shape;446;p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2" name="Google Shape;452;p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8" name="Google Shape;458;p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3" name="Google Shape;463;p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8" name="Google Shape;468;p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3" name="Google Shape;473;p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6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9" name="Google Shape;479;p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Jim Basney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56e9c3b135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" name="Google Shape;95;g256e9c3b135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4" name="Google Shape;484;p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0" name="Google Shape;490;p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7" name="Google Shape;497;p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3" name="Google Shape;503;p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9" name="Google Shape;509;p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7" name="Google Shape;517;p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3" name="Google Shape;523;p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0" name="Google Shape;530;p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6" name="Google Shape;536;p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2" name="Google Shape;542;p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" name="Google Shape;10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8" name="Google Shape;548;p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6" name="Google Shape;11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10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10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3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5" name="Google Shape;45;p1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4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" name="Google Shape;48;p114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Google Shape;49;p1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5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457200" lvl="0" marL="457200" marR="0" algn="ctr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D8D8D8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61950" lvl="1" marL="9144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8D8D8"/>
              </a:buClr>
              <a:buSzPts val="2100"/>
              <a:buFont typeface="Arial"/>
              <a:buChar char="–"/>
              <a:defRPr b="0" i="0" sz="2100" u="none" cap="none" strike="noStrik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8D8D8"/>
              </a:buClr>
              <a:buSzPts val="1400"/>
              <a:buFont typeface="Courier New"/>
              <a:buChar char="o"/>
              <a:defRPr b="0" i="0" sz="1800" u="none" cap="none" strike="noStrik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2F2F2"/>
              </a:buClr>
              <a:buSzPts val="1500"/>
              <a:buFont typeface="Arial"/>
              <a:buChar char="–"/>
              <a:defRPr b="0" i="0" sz="15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2F2F2"/>
              </a:buClr>
              <a:buSzPts val="1500"/>
              <a:buFont typeface="Arial"/>
              <a:buChar char="»"/>
              <a:defRPr b="0" i="0" sz="15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23850" lvl="5" marL="27432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Google Shape;52;p115"/>
          <p:cNvSpPr txBox="1"/>
          <p:nvPr>
            <p:ph idx="12" type="sldNum"/>
          </p:nvPr>
        </p:nvSpPr>
        <p:spPr>
          <a:xfrm>
            <a:off x="8651338" y="4879804"/>
            <a:ext cx="441580" cy="20197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6"/>
          <p:cNvSpPr txBox="1"/>
          <p:nvPr>
            <p:ph type="title"/>
          </p:nvPr>
        </p:nvSpPr>
        <p:spPr>
          <a:xfrm>
            <a:off x="911612" y="0"/>
            <a:ext cx="8232388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55" name="Google Shape;55;p116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381000" lvl="0" marL="457200" marR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D8D8D8"/>
              </a:buClr>
              <a:buSzPts val="2400"/>
              <a:buFont typeface="Arial"/>
              <a:buChar char="•"/>
              <a:defRPr b="1" i="0" sz="2400" u="none" cap="none" strike="noStrik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61950" lvl="1" marL="9144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8D8D8"/>
              </a:buClr>
              <a:buSzPts val="2100"/>
              <a:buFont typeface="Arial"/>
              <a:buChar char="–"/>
              <a:defRPr b="0" i="0" sz="2100" u="none" cap="none" strike="noStrik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8D8D8"/>
              </a:buClr>
              <a:buSzPts val="1400"/>
              <a:buFont typeface="Courier New"/>
              <a:buChar char="o"/>
              <a:defRPr b="0" i="0" sz="1800" u="none" cap="none" strike="noStrik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2F2F2"/>
              </a:buClr>
              <a:buSzPts val="1500"/>
              <a:buFont typeface="Arial"/>
              <a:buChar char="–"/>
              <a:defRPr b="0" i="0" sz="15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2F2F2"/>
              </a:buClr>
              <a:buSzPts val="1500"/>
              <a:buFont typeface="Arial"/>
              <a:buChar char="»"/>
              <a:defRPr b="0" i="0" sz="15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23850" lvl="5" marL="27432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Google Shape;56;p116"/>
          <p:cNvSpPr txBox="1"/>
          <p:nvPr>
            <p:ph idx="12" type="sldNum"/>
          </p:nvPr>
        </p:nvSpPr>
        <p:spPr>
          <a:xfrm>
            <a:off x="8651338" y="4879804"/>
            <a:ext cx="441580" cy="20197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0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10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0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10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9" name="Google Shape;19;p10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0" name="Google Shape;20;p10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NU Workshop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" name="Google Shape;23;p10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10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0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0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" name="Google Shape;29;p10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10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2" name="Google Shape;32;p11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1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11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6" name="Google Shape;36;p1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12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112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0" name="Google Shape;40;p112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1" name="Google Shape;41;p112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" name="Google Shape;42;p1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0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0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www.oasis-open.org/committees/tc_home.php?wg_abbrev=security" TargetMode="External"/><Relationship Id="rId4" Type="http://schemas.openxmlformats.org/officeDocument/2006/relationships/hyperlink" Target="https://kantarainitiative.github.io/SAMLprofiles/saml2int.html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s://www.samltool.com/" TargetMode="Externa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5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8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7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4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14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2.xml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3.xml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4.xml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5.xml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6.xml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7.xml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8.xml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9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0.xml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12.png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2.xml"/><Relationship Id="rId3" Type="http://schemas.openxmlformats.org/officeDocument/2006/relationships/hyperlink" Target="https://rif.renu.ac.ug/rr/signedmetadata/federation/RIF/metadata.xml" TargetMode="External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3.xml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4.xml"/><Relationship Id="rId3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5.xml"/><Relationship Id="rId3" Type="http://schemas.openxmlformats.org/officeDocument/2006/relationships/hyperlink" Target="http://www.edugain.org" TargetMode="External"/><Relationship Id="rId4" Type="http://schemas.openxmlformats.org/officeDocument/2006/relationships/hyperlink" Target="https://technical.edugain.org/" TargetMode="External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6.xml"/><Relationship Id="rId3" Type="http://schemas.openxmlformats.org/officeDocument/2006/relationships/hyperlink" Target="https://refeds.org/research-and-scholarship" TargetMode="External"/><Relationship Id="rId4" Type="http://schemas.openxmlformats.org/officeDocument/2006/relationships/image" Target="../media/image13.png"/></Relationships>
</file>

<file path=ppt/slides/_rels/slide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7.xml"/></Relationships>
</file>

<file path=ppt/slides/_rels/slide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8.xml"/></Relationships>
</file>

<file path=ppt/slides/_rels/slide7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9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8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0.xml"/><Relationship Id="rId3" Type="http://schemas.openxmlformats.org/officeDocument/2006/relationships/hyperlink" Target="https://refeds.org/sirtfi" TargetMode="External"/><Relationship Id="rId4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/>
              <a:t>Identity Federation Technologies</a:t>
            </a:r>
            <a:endParaRPr/>
          </a:p>
        </p:txBody>
      </p:sp>
      <p:sp>
        <p:nvSpPr>
          <p:cNvPr id="62" name="Google Shape;62;p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RENU FIM Workshop, 4th July 2023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These Two Elements Are NOT The Same</a:t>
            </a:r>
            <a:endParaRPr/>
          </a:p>
        </p:txBody>
      </p:sp>
      <p:sp>
        <p:nvSpPr>
          <p:cNvPr id="125" name="Google Shape;125;p9"/>
          <p:cNvSpPr txBox="1"/>
          <p:nvPr>
            <p:ph idx="1" type="body"/>
          </p:nvPr>
        </p:nvSpPr>
        <p:spPr>
          <a:xfrm>
            <a:off x="311700" y="1675750"/>
            <a:ext cx="8520600" cy="28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2000"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en" sz="20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samlp</a:t>
            </a:r>
            <a:r>
              <a:rPr lang="en" sz="2000">
                <a:latin typeface="Consolas"/>
                <a:ea typeface="Consolas"/>
                <a:cs typeface="Consolas"/>
                <a:sym typeface="Consolas"/>
              </a:rPr>
              <a:t>:AuthnRequest </a:t>
            </a:r>
            <a:endParaRPr sz="2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2000">
                <a:latin typeface="Consolas"/>
                <a:ea typeface="Consolas"/>
                <a:cs typeface="Consolas"/>
                <a:sym typeface="Consolas"/>
              </a:rPr>
              <a:t>    xmlns:</a:t>
            </a:r>
            <a:r>
              <a:rPr lang="en" sz="20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samlp</a:t>
            </a:r>
            <a:r>
              <a:rPr lang="en" sz="2000">
                <a:latin typeface="Consolas"/>
                <a:ea typeface="Consolas"/>
                <a:cs typeface="Consolas"/>
                <a:sym typeface="Consolas"/>
              </a:rPr>
              <a:t>="</a:t>
            </a:r>
            <a:r>
              <a:rPr lang="en" sz="20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urn:oasis:names:tc:SAML:2.0:protocol</a:t>
            </a:r>
            <a:r>
              <a:rPr lang="en" sz="2000">
                <a:latin typeface="Consolas"/>
                <a:ea typeface="Consolas"/>
                <a:cs typeface="Consolas"/>
                <a:sym typeface="Consolas"/>
              </a:rPr>
              <a:t>"&gt;</a:t>
            </a:r>
            <a:endParaRPr sz="2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6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2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&lt;AuthnRequest&gt;</a:t>
            </a:r>
            <a:endParaRPr sz="2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6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Multiple Namespaces</a:t>
            </a:r>
            <a:endParaRPr/>
          </a:p>
        </p:txBody>
      </p:sp>
      <p:sp>
        <p:nvSpPr>
          <p:cNvPr id="131" name="Google Shape;131;p1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&lt;md:EntityDescriptor</a:t>
            </a:r>
            <a:endParaRPr sz="16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        xmlns:md="urn:oasis:names:tc:SAML:2.0:metadata"</a:t>
            </a:r>
            <a:endParaRPr sz="16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        xmlns:ds="http://www.w3.org/2000/09/xmldsig#"</a:t>
            </a:r>
            <a:endParaRPr sz="16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        xmlns:shibmd="urn:mace:shibboleth:metadata:1.0"</a:t>
            </a:r>
            <a:endParaRPr sz="16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        xmlns:xsi="http://www.w3.org/2001/XMLSchema-instance"</a:t>
            </a:r>
            <a:endParaRPr sz="16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        xmlns:mdui="urn:oasis:names:tc:SAML:metadata:ui"</a:t>
            </a:r>
            <a:endParaRPr sz="16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        entityID="https://login.</a:t>
            </a: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rhsp.org</a:t>
            </a: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/idp/shibboleth"&gt;</a:t>
            </a:r>
            <a:endParaRPr sz="16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Default Namespace</a:t>
            </a:r>
            <a:endParaRPr/>
          </a:p>
        </p:txBody>
      </p:sp>
      <p:sp>
        <p:nvSpPr>
          <p:cNvPr id="137" name="Google Shape;137;p1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&lt;EntityDescriptor</a:t>
            </a:r>
            <a:endParaRPr sz="16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lang="en" sz="16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xmlns="urn:oasis:names:tc:SAML:2.0:metadata"</a:t>
            </a:r>
            <a:endParaRPr sz="1600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        xmlns:ds="http://www.w3.org/2000/09/xmldsig#"</a:t>
            </a:r>
            <a:endParaRPr sz="16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        xmlns:shibmd="urn:mace:shibboleth:metadata:1.0"</a:t>
            </a:r>
            <a:endParaRPr sz="16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        xmlns:xsi="http://www.w3.org/2001/XMLSchema-instance"</a:t>
            </a:r>
            <a:endParaRPr sz="16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        xmlns:mdui="urn:oasis:names:tc:SAML:metadata:ui"</a:t>
            </a:r>
            <a:endParaRPr sz="16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        entityID="https://login.</a:t>
            </a: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rhsp.org</a:t>
            </a: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/idp/shibboleth"&gt;</a:t>
            </a:r>
            <a:endParaRPr sz="16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Children Inherit Default Namespace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43" name="Google Shape;143;p1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&lt;table </a:t>
            </a:r>
            <a:r>
              <a:rPr lang="en">
                <a:solidFill>
                  <a:schemeClr val="dk1"/>
                </a:solidFill>
              </a:rPr>
              <a:t>xmlns="https://www.w3schools.com/furniture"</a:t>
            </a: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&gt;</a:t>
            </a:r>
            <a:endParaRPr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&lt;name&gt;African Coffee Table&lt;/name&gt;</a:t>
            </a:r>
            <a:endParaRPr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&lt;width&gt;80&lt;/width&gt;</a:t>
            </a:r>
            <a:endParaRPr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&lt;length&gt;120&lt;/length&gt;</a:t>
            </a:r>
            <a:endParaRPr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&lt;/table&gt;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Children May Inherit Default Namespace</a:t>
            </a:r>
            <a:endParaRPr/>
          </a:p>
        </p:txBody>
      </p:sp>
      <p:sp>
        <p:nvSpPr>
          <p:cNvPr id="149" name="Google Shape;149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&lt;EntityDescriptor </a:t>
            </a:r>
            <a:r>
              <a:rPr lang="en" sz="14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xmlns="urn:oasis:names:tc:SAML:2.0:metadata"</a:t>
            </a:r>
            <a:br>
              <a:rPr lang="en" sz="14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xmlns:ds="http://www.w3.org/2000/09/xmldsig#"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&gt;</a:t>
            </a:r>
            <a:br>
              <a:rPr lang="en" sz="14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   &lt;IDPSSODescriptor&gt;</a:t>
            </a:r>
            <a:br>
              <a:rPr lang="en" sz="14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       &lt;KeyDescriptor&gt;</a:t>
            </a:r>
            <a:br>
              <a:rPr lang="en" sz="14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           &lt;</a:t>
            </a:r>
            <a:r>
              <a:rPr lang="en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ds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:KeyInfo&gt;</a:t>
            </a:r>
            <a:endParaRPr sz="14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           &lt;/</a:t>
            </a:r>
            <a:r>
              <a:rPr lang="en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ds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:KeyInfo&gt;</a:t>
            </a:r>
            <a:endParaRPr sz="14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       &lt;/KeyDescriptor&gt;</a:t>
            </a:r>
            <a:endParaRPr sz="14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   &lt;/IDPSSODescriptor&gt;</a:t>
            </a:r>
            <a:endParaRPr sz="14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&lt;/EntityDescriptor&gt;</a:t>
            </a:r>
            <a:endParaRPr sz="14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br>
              <a:rPr lang="en"/>
            </a:br>
            <a:r>
              <a:rPr lang="en"/>
              <a:t>All elements have the same prefix except for &lt;ds:KeyInfo&gt;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FF0000"/>
                </a:solidFill>
              </a:rPr>
              <a:t>S</a:t>
            </a:r>
            <a:r>
              <a:rPr lang="en"/>
              <a:t>ecurity </a:t>
            </a:r>
            <a:r>
              <a:rPr lang="en">
                <a:solidFill>
                  <a:srgbClr val="FF0000"/>
                </a:solidFill>
              </a:rPr>
              <a:t>A</a:t>
            </a:r>
            <a:r>
              <a:rPr lang="en"/>
              <a:t>ssertion </a:t>
            </a:r>
            <a:r>
              <a:rPr lang="en">
                <a:solidFill>
                  <a:srgbClr val="FF0000"/>
                </a:solidFill>
              </a:rPr>
              <a:t>M</a:t>
            </a:r>
            <a:r>
              <a:rPr lang="en"/>
              <a:t>arkup </a:t>
            </a:r>
            <a:r>
              <a:rPr lang="en">
                <a:solidFill>
                  <a:srgbClr val="FF0000"/>
                </a:solidFill>
              </a:rPr>
              <a:t>L</a:t>
            </a:r>
            <a:r>
              <a:rPr lang="en"/>
              <a:t>anguage</a:t>
            </a:r>
            <a:endParaRPr/>
          </a:p>
        </p:txBody>
      </p:sp>
      <p:sp>
        <p:nvSpPr>
          <p:cNvPr id="155" name="Google Shape;155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Security framework and open standard defined by </a:t>
            </a:r>
            <a:r>
              <a:rPr lang="en" u="sng">
                <a:solidFill>
                  <a:schemeClr val="hlink"/>
                </a:solidFill>
                <a:hlinkClick r:id="rId3"/>
              </a:rPr>
              <a:t>OASIS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series of technical documents and XML schemas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Focus on SAML web browser single sign-on profile (SAML WebSSO)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Focus still further on SAML2 Interoperability Deployment Profile V1.0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SAML2int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Designed by and for higher education and research to improve interoperability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https://kantarainitiative.github.io/SAMLprofiles/saml2int.html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Version 2 being proposed now...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56e9c3b135_0_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Beer Drinker’s Guide to SAML</a:t>
            </a:r>
            <a:endParaRPr/>
          </a:p>
        </p:txBody>
      </p:sp>
      <p:sp>
        <p:nvSpPr>
          <p:cNvPr id="161" name="Google Shape;161;g256e9c3b135_0_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700">
                <a:solidFill>
                  <a:schemeClr val="dk1"/>
                </a:solidFill>
              </a:rPr>
              <a:t>What Is SAML, and Why Does It Exist?</a:t>
            </a:r>
            <a:endParaRPr b="1" sz="17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4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Knowledge</a:t>
            </a:r>
            <a:r>
              <a:rPr lang="en"/>
              <a:t> gap in how IT organizations understand how SAML works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Many administrators and engineers are familiar with traditional network-based authentication protocols like RADIUS, LDAP and SSH, b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Reliance on SAML will increase as organizations continue to transition to cloud-based vendors and services.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SAML provides a way to authenticate users to third-party web apps (like Gmail for Business, Office 365, Salesforce, Expensify, Box, Workday, etc.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g256e9c3b135_0_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096123" cy="4838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56e9c3b135_0_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Behind the Scenes with SAML</a:t>
            </a:r>
            <a:endParaRPr/>
          </a:p>
        </p:txBody>
      </p:sp>
      <p:sp>
        <p:nvSpPr>
          <p:cNvPr id="172" name="Google Shape;172;g256e9c3b135_0_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In SAML lingo, what happened? Let’s start by defining some terms:</a:t>
            </a:r>
            <a:endParaRPr b="1" sz="16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b="1" lang="en" sz="1600">
                <a:solidFill>
                  <a:schemeClr val="dk1"/>
                </a:solidFill>
              </a:rPr>
              <a:t>Identity Provider</a:t>
            </a:r>
            <a:r>
              <a:rPr lang="en" sz="1600">
                <a:solidFill>
                  <a:schemeClr val="dk1"/>
                </a:solidFill>
              </a:rPr>
              <a:t> (IdP) - The software tool or service (often visualized by a login page and/or dashboard) that performs the authentication; checking usernames and passwords, verifying account status, invoking two-factor, etc. This was the Wristband Tent.</a:t>
            </a:r>
            <a:br>
              <a:rPr lang="en" sz="1600">
                <a:solidFill>
                  <a:schemeClr val="dk1"/>
                </a:solidFill>
              </a:rPr>
            </a:b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b="1" lang="en" sz="1600">
                <a:solidFill>
                  <a:schemeClr val="dk1"/>
                </a:solidFill>
              </a:rPr>
              <a:t>Service Provider</a:t>
            </a:r>
            <a:r>
              <a:rPr lang="en" sz="1600">
                <a:solidFill>
                  <a:schemeClr val="dk1"/>
                </a:solidFill>
              </a:rPr>
              <a:t> (SP) - The web application where user is trying to gain access. This was the Beer Tent.</a:t>
            </a:r>
            <a:br>
              <a:rPr lang="en" sz="1600">
                <a:solidFill>
                  <a:schemeClr val="dk1"/>
                </a:solidFill>
              </a:rPr>
            </a:b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b="1" lang="en" sz="1600">
                <a:solidFill>
                  <a:schemeClr val="dk1"/>
                </a:solidFill>
              </a:rPr>
              <a:t>SAML Assertion</a:t>
            </a:r>
            <a:r>
              <a:rPr lang="en" sz="1600">
                <a:solidFill>
                  <a:schemeClr val="dk1"/>
                </a:solidFill>
              </a:rPr>
              <a:t> - A message asserting a user’s identity and often other attributes, sent over HTTP via browser redirects. This was the wristband itself.</a:t>
            </a:r>
            <a:endParaRPr sz="16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g256e9c3b135_0_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4775" y="496450"/>
            <a:ext cx="8082925" cy="449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Buzzwords &amp; </a:t>
            </a:r>
            <a:r>
              <a:rPr lang="en"/>
              <a:t>acronyms</a:t>
            </a:r>
            <a:endParaRPr/>
          </a:p>
        </p:txBody>
      </p:sp>
      <p:sp>
        <p:nvSpPr>
          <p:cNvPr id="68" name="Google Shape;68;p6"/>
          <p:cNvSpPr txBox="1"/>
          <p:nvPr>
            <p:ph idx="1" type="body"/>
          </p:nvPr>
        </p:nvSpPr>
        <p:spPr>
          <a:xfrm>
            <a:off x="311700" y="1152475"/>
            <a:ext cx="330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Char char="●"/>
            </a:pP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SAML</a:t>
            </a:r>
            <a:endParaRPr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Char char="●"/>
            </a:pP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XML</a:t>
            </a:r>
            <a:endParaRPr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Char char="●"/>
            </a:pP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Namespace</a:t>
            </a:r>
            <a:endParaRPr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Char char="●"/>
            </a:pP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SSO</a:t>
            </a:r>
            <a:endParaRPr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Char char="●"/>
            </a:pP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IdP</a:t>
            </a:r>
            <a:endParaRPr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Char char="●"/>
            </a:pP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SP</a:t>
            </a:r>
            <a:endParaRPr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Char char="●"/>
            </a:pP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NameID</a:t>
            </a:r>
            <a:endParaRPr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9" name="Google Shape;69;p6"/>
          <p:cNvSpPr txBox="1"/>
          <p:nvPr>
            <p:ph idx="1" type="body"/>
          </p:nvPr>
        </p:nvSpPr>
        <p:spPr>
          <a:xfrm>
            <a:off x="3890200" y="1152475"/>
            <a:ext cx="40101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Char char="●"/>
            </a:pP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eduGAIN</a:t>
            </a:r>
            <a:endParaRPr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Char char="●"/>
            </a:pP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REFEDS</a:t>
            </a:r>
            <a:endParaRPr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Char char="●"/>
            </a:pP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Authentication Request</a:t>
            </a:r>
            <a:endParaRPr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Char char="●"/>
            </a:pP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Authentication Response</a:t>
            </a:r>
            <a:endParaRPr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Char char="●"/>
            </a:pP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AuthnContextClassRef</a:t>
            </a:r>
            <a:endParaRPr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Char char="●"/>
            </a:pP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Metadata</a:t>
            </a:r>
            <a:endParaRPr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Char char="●"/>
            </a:pP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SIRTFI</a:t>
            </a:r>
            <a:endParaRPr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g256e9c3b135_0_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725" y="526750"/>
            <a:ext cx="8839197" cy="43154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SAML Web Browser SSO: Protocol Overview</a:t>
            </a:r>
            <a:endParaRPr/>
          </a:p>
        </p:txBody>
      </p:sp>
      <p:sp>
        <p:nvSpPr>
          <p:cNvPr id="188" name="Google Shape;188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189" name="Google Shape;189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42900" y="1024875"/>
            <a:ext cx="5658199" cy="400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5199" y="0"/>
            <a:ext cx="7373602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Trace Your SAML Web SSO Flow</a:t>
            </a:r>
            <a:endParaRPr/>
          </a:p>
        </p:txBody>
      </p:sp>
      <p:sp>
        <p:nvSpPr>
          <p:cNvPr id="200" name="Google Shape;200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37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</a:pPr>
            <a:r>
              <a:rPr lang="en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SAML tracer Add-on for FireFox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</a:pPr>
            <a:r>
              <a:rPr lang="en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SAML DevTools extension for Chrome is also available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</a:pPr>
            <a:r>
              <a:rPr lang="en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Other tools useable but involve more work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○"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LiveHTTPHeaders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○"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Safari Web Inspector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○"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Fiddler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○"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Often combined with </a:t>
            </a:r>
            <a:r>
              <a:rPr lang="en" sz="2400" u="sng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https://www.samltool.com/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8906" y="0"/>
            <a:ext cx="866618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841" y="0"/>
            <a:ext cx="8050317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841" y="0"/>
            <a:ext cx="8050317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841" y="0"/>
            <a:ext cx="8050317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SAML Message Transport</a:t>
            </a:r>
            <a:endParaRPr/>
          </a:p>
        </p:txBody>
      </p:sp>
      <p:sp>
        <p:nvSpPr>
          <p:cNvPr id="226" name="Google Shape;226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Many ways to transport a SAML message (request or response)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The different ways are referred to as </a:t>
            </a:r>
            <a:r>
              <a:rPr b="1" lang="en"/>
              <a:t>protocol bindings</a:t>
            </a:r>
            <a:endParaRPr b="1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HTTP-Redirect: SAML message passed by redirecting web browser to perform a GET from a URL with the SAML message passed in the query string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HTTP-POST: SAML message passed by delivering it to the web browser and instructing the web browser to push it using HTTP POST (like a web form)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SAML Message Transport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sp>
        <p:nvSpPr>
          <p:cNvPr id="232" name="Google Shape;232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HTTP-Redirect and HTTP-POST use web browser to pass SAML message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Since web browser is the transport agent called "front channel" bindings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"Back channel" bindings also exist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Direct communication between service provider (SP) and identity provider (IdP)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HTTP Artifact binding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Much less common in higher education and research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Focus today on front channel bindings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SAML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SAML SP-Initiated Web SSO Flow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sp>
        <p:nvSpPr>
          <p:cNvPr id="238" name="Google Shape;238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Most SAML SSO flows initiated at SP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SP uses the </a:t>
            </a:r>
            <a:r>
              <a:rPr b="1" lang="en"/>
              <a:t>HTTP-Redirect Binding</a:t>
            </a:r>
            <a:r>
              <a:rPr lang="en"/>
              <a:t> to redirect browser to the IdP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Browser does a GET to the IdP HTTP-Redirect URL endpoint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Authentication request included as query string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Base64 and URL encoded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256f7bee245_1_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Quiz #1 Questions</a:t>
            </a:r>
            <a:endParaRPr/>
          </a:p>
        </p:txBody>
      </p:sp>
      <p:pic>
        <p:nvPicPr>
          <p:cNvPr id="244" name="Google Shape;244;g256f7bee245_1_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3775" y="1218975"/>
            <a:ext cx="7641951" cy="3820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SAML SP Initiated SSO Flow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sp>
        <p:nvSpPr>
          <p:cNvPr id="250" name="Google Shape;250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SP may also include RelayState query parameter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Used by SP to "remember" initial resource or URL requested by browser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IdP is obligated to return the RelayState untouched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Redirect Binding SAMLRequest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sp>
        <p:nvSpPr>
          <p:cNvPr id="256" name="Google Shape;256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GET https://login.</a:t>
            </a:r>
            <a:r>
              <a:rPr lang="en" sz="1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rhsp.org</a:t>
            </a:r>
            <a:r>
              <a:rPr lang="en" sz="1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/idp/profile/SAML2/Redirect/SSO?</a:t>
            </a:r>
            <a:endParaRPr sz="14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4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SAMLRequest=jZLLbsIwEEV%2FJfKeOAmmAosgpbAoEi2IpF10UznOQCw5dupx%2Bvj7hkdbukFd%2B%2FqcmWtPUTS65Vnna7OF1w7QBx%2BNNsiPBynpnOFWoEJuRAPIveR5dr%2FiSRjx1llvpdUkyBDBeWXN3BrsGnA5uDcl4XG7SkntfYucUmkbYcQeQmxrcEoKLbXtqtCAp3mtytJq8HWIaOlBkdDNOi9IsOhnUkYc6L8sbffKXIDs%2B97Zrg17B1VVS%2FvRdkrDGbSFSjmQvSZfk2C5SMlLHLMymkgZ3UzGiZSwG7JdBYyxUTyMJyzuY4gdLA16YXxKkigeDyI2iEZFzPiI8YQ9k2BzbuBWmUqZ%2FfW6ylMI%2BV1RbAan5Z7A4XGxPkBm00Pp%2FCh2F89wHSu%2Buyez%2FzSNP01P6YXu5G75Q89fLjZWK%2FkZZFrb97kD4SElMaGz05W%2F%2F2X2BQ%3D%3D</a:t>
            </a:r>
            <a:endParaRPr sz="1400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&amp;</a:t>
            </a:r>
            <a:r>
              <a:rPr lang="en" sz="1400">
                <a:solidFill>
                  <a:srgbClr val="1155CC"/>
                </a:solidFill>
                <a:latin typeface="Consolas"/>
                <a:ea typeface="Consolas"/>
                <a:cs typeface="Consolas"/>
                <a:sym typeface="Consolas"/>
              </a:rPr>
              <a:t>RelayState=ss%3Amem%3A53831b946af03f4a61a8729ecc370aa8a5e12fa9899a518371ac68f9882d9f</a:t>
            </a:r>
            <a:r>
              <a:rPr lang="en" sz="1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HTTP/1.1</a:t>
            </a:r>
            <a:endParaRPr sz="14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SAML SP Authentication Request</a:t>
            </a:r>
            <a:endParaRPr/>
          </a:p>
        </p:txBody>
      </p:sp>
      <p:sp>
        <p:nvSpPr>
          <p:cNvPr id="262" name="Google Shape;262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&lt;samlp:AuthnRequest xmlns:samlp="urn:oasis:names:tc:SAML:2.0:protocol"</a:t>
            </a:r>
            <a:br>
              <a:rPr lang="en" sz="12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AssertionConsumerServiceURL="https://spaces.internet2.edu/Shibboleth.sso/SAML2/POST"</a:t>
            </a:r>
            <a:br>
              <a:rPr lang="en" sz="12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Destination="https://</a:t>
            </a: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idp.ucu.ac.ug</a:t>
            </a: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/idp/profile/SAML2/Redirect/SSO"</a:t>
            </a:r>
            <a:br>
              <a:rPr lang="en" sz="12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ID="_3c59c65a242980ba8200dd31d48b2b9a"</a:t>
            </a:r>
            <a:br>
              <a:rPr lang="en" sz="12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IssueInstant="2016-08-12T16:27:34Z"</a:t>
            </a:r>
            <a:br>
              <a:rPr lang="en" sz="12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ProtocolBinding="urn:oasis:names:tc:SAML:2.0:bindings:HTTP-POST"</a:t>
            </a:r>
            <a:br>
              <a:rPr lang="en" sz="12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Version="2.0"</a:t>
            </a:r>
            <a:br>
              <a:rPr lang="en" sz="12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&gt;</a:t>
            </a:r>
            <a:br>
              <a:rPr lang="en" sz="12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&lt;saml:Issuer xmlns:saml="urn:oasis:names:tc:SAML:2.0:assertion"&gt;</a:t>
            </a:r>
            <a:br>
              <a:rPr lang="en" sz="12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 </a:t>
            </a:r>
            <a:r>
              <a:rPr lang="en" sz="12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https://spaces.internet2.edu/shibboleth</a:t>
            </a: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&lt;/saml:Issuer&gt;</a:t>
            </a:r>
            <a:br>
              <a:rPr lang="en" sz="12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&lt;samlp:NameIDPolicy AllowCreate="1" /&gt;</a:t>
            </a:r>
            <a:br>
              <a:rPr lang="en" sz="12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&lt;/samlp:AuthnRequest&gt;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000"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263" name="Google Shape;263;p27"/>
          <p:cNvCxnSpPr>
            <a:stCxn id="264" idx="2"/>
            <a:endCxn id="265" idx="1"/>
          </p:cNvCxnSpPr>
          <p:nvPr/>
        </p:nvCxnSpPr>
        <p:spPr>
          <a:xfrm>
            <a:off x="2989475" y="3954675"/>
            <a:ext cx="2569500" cy="5811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triangle"/>
            <a:tailEnd len="sm" w="sm" type="none"/>
          </a:ln>
        </p:spPr>
      </p:cxnSp>
      <p:sp>
        <p:nvSpPr>
          <p:cNvPr id="265" name="Google Shape;265;p27"/>
          <p:cNvSpPr txBox="1"/>
          <p:nvPr/>
        </p:nvSpPr>
        <p:spPr>
          <a:xfrm>
            <a:off x="5559025" y="4028350"/>
            <a:ext cx="3443100" cy="10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●"/>
            </a:pPr>
            <a:r>
              <a:rPr b="0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SP Issuer SAML entityID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●"/>
            </a:pPr>
            <a:r>
              <a:rPr b="0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Every SP and IdP has unique entityID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●"/>
            </a:pPr>
            <a:r>
              <a:rPr b="0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Best practice is URL syntax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●"/>
            </a:pPr>
            <a:r>
              <a:rPr b="0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Older practice is URN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27"/>
          <p:cNvSpPr/>
          <p:nvPr/>
        </p:nvSpPr>
        <p:spPr>
          <a:xfrm>
            <a:off x="703475" y="3698475"/>
            <a:ext cx="4572000" cy="2562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SAML SP Authentication Request</a:t>
            </a:r>
            <a:endParaRPr/>
          </a:p>
        </p:txBody>
      </p:sp>
      <p:sp>
        <p:nvSpPr>
          <p:cNvPr id="271" name="Google Shape;271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&lt;samlp:AuthnRequest xmlns:samlp="urn:oasis:names:tc:SAML:2.0:protocol"</a:t>
            </a:r>
            <a:br>
              <a:rPr lang="en" sz="12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AssertionConsumerServiceURL="https://spaces.internet2.edu/Shibboleth.sso/SAML2/POST"</a:t>
            </a:r>
            <a:br>
              <a:rPr lang="en" sz="12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Destination="https://</a:t>
            </a: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idp.ucu.ac.ug</a:t>
            </a: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/idp/profile/SAML2/Redirect/SSO"</a:t>
            </a:r>
            <a:br>
              <a:rPr lang="en" sz="12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ID="_3c59c65a242980ba8200dd31d48b2b9a"</a:t>
            </a:r>
            <a:br>
              <a:rPr lang="en" sz="12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IssueInstant="2016-08-12T16:27:34Z"</a:t>
            </a:r>
            <a:br>
              <a:rPr lang="en" sz="12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ProtocolBinding="urn:oasis:names:tc:SAML:2.0:bindings:HTTP-POST"</a:t>
            </a:r>
            <a:br>
              <a:rPr lang="en" sz="12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Version="2.0"</a:t>
            </a:r>
            <a:br>
              <a:rPr lang="en" sz="12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&gt;</a:t>
            </a:r>
            <a:br>
              <a:rPr lang="en" sz="12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&lt;saml:Issuer xmlns:saml="urn:oasis:names:tc:SAML:2.0:assertion"&gt;</a:t>
            </a:r>
            <a:br>
              <a:rPr lang="en" sz="12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 https://spaces.internet2.edu/shibboleth&lt;/saml:Issuer&gt;</a:t>
            </a:r>
            <a:br>
              <a:rPr lang="en" sz="12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&lt;samlp:NameIDPolicy AllowCreate="1" /&gt;</a:t>
            </a:r>
            <a:br>
              <a:rPr lang="en" sz="12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&lt;/samlp:AuthnRequest&gt;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000"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272" name="Google Shape;272;p28"/>
          <p:cNvCxnSpPr>
            <a:stCxn id="273" idx="3"/>
            <a:endCxn id="274" idx="1"/>
          </p:cNvCxnSpPr>
          <p:nvPr/>
        </p:nvCxnSpPr>
        <p:spPr>
          <a:xfrm>
            <a:off x="3585100" y="2465200"/>
            <a:ext cx="1609200" cy="19143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triangle"/>
            <a:tailEnd len="sm" w="sm" type="none"/>
          </a:ln>
        </p:spPr>
      </p:cxnSp>
      <p:sp>
        <p:nvSpPr>
          <p:cNvPr id="274" name="Google Shape;274;p28"/>
          <p:cNvSpPr txBox="1"/>
          <p:nvPr/>
        </p:nvSpPr>
        <p:spPr>
          <a:xfrm>
            <a:off x="5194300" y="3962825"/>
            <a:ext cx="3667200" cy="8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●"/>
            </a:pPr>
            <a:r>
              <a:rPr b="0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Timestamp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●"/>
            </a:pPr>
            <a:r>
              <a:rPr b="0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Prevent replay attacks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●"/>
            </a:pPr>
            <a:r>
              <a:rPr b="0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Most systems tolerate some clock skew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28"/>
          <p:cNvSpPr/>
          <p:nvPr/>
        </p:nvSpPr>
        <p:spPr>
          <a:xfrm>
            <a:off x="425500" y="2337100"/>
            <a:ext cx="3159600" cy="2562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SAML SP Authentication Request</a:t>
            </a:r>
            <a:endParaRPr/>
          </a:p>
        </p:txBody>
      </p:sp>
      <p:sp>
        <p:nvSpPr>
          <p:cNvPr id="280" name="Google Shape;280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&lt;samlp:AuthnRequest xmlns:samlp="urn:oasis:names:tc:SAML:2.0:protocol"</a:t>
            </a:r>
            <a:br>
              <a:rPr lang="en" sz="12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AssertionConsumerServiceURL="https://spaces.internet2.edu/Shibboleth.sso/SAML2/POST"</a:t>
            </a:r>
            <a:br>
              <a:rPr lang="en" sz="12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Destination="https://</a:t>
            </a: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idp.ucu.ac.ug</a:t>
            </a: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/idp/profile/SAML2/Redirect/SSO"</a:t>
            </a:r>
            <a:br>
              <a:rPr lang="en" sz="12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ID="_3c59c65a242980ba8200dd31d48b2b9a"</a:t>
            </a:r>
            <a:br>
              <a:rPr lang="en" sz="12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IssueInstant="2016-08-12T16:27:34Z"</a:t>
            </a:r>
            <a:br>
              <a:rPr lang="en" sz="12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ProtocolBinding="urn:oasis:names:tc:SAML:2.0:bindings:HTTP-POST"</a:t>
            </a:r>
            <a:br>
              <a:rPr lang="en" sz="12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Version="2.0"</a:t>
            </a:r>
            <a:br>
              <a:rPr lang="en" sz="12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&gt;</a:t>
            </a:r>
            <a:br>
              <a:rPr lang="en" sz="12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&lt;saml:Issuer xmlns:saml="urn:oasis:names:tc:SAML:2.0:assertion"&gt;</a:t>
            </a:r>
            <a:br>
              <a:rPr lang="en" sz="12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 https://spaces.internet2.edu/shibboleth&lt;/saml:Issuer&gt;</a:t>
            </a:r>
            <a:br>
              <a:rPr lang="en" sz="12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&lt;samlp:NameIDPolicy AllowCreate="1" /&gt;</a:t>
            </a:r>
            <a:br>
              <a:rPr lang="en" sz="12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&lt;/samlp:AuthnRequest&gt;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000"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281" name="Google Shape;281;p29"/>
          <p:cNvCxnSpPr>
            <a:stCxn id="282" idx="3"/>
            <a:endCxn id="283" idx="0"/>
          </p:cNvCxnSpPr>
          <p:nvPr/>
        </p:nvCxnSpPr>
        <p:spPr>
          <a:xfrm>
            <a:off x="5978775" y="1914975"/>
            <a:ext cx="1049100" cy="20478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triangle"/>
            <a:tailEnd len="sm" w="sm" type="none"/>
          </a:ln>
        </p:spPr>
      </p:cxnSp>
      <p:sp>
        <p:nvSpPr>
          <p:cNvPr id="283" name="Google Shape;283;p29"/>
          <p:cNvSpPr txBox="1"/>
          <p:nvPr/>
        </p:nvSpPr>
        <p:spPr>
          <a:xfrm>
            <a:off x="5194300" y="3962825"/>
            <a:ext cx="3667200" cy="8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●"/>
            </a:pPr>
            <a:r>
              <a:rPr b="0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URL at the IdP that is meant to consume the request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29"/>
          <p:cNvSpPr/>
          <p:nvPr/>
        </p:nvSpPr>
        <p:spPr>
          <a:xfrm>
            <a:off x="493575" y="1786875"/>
            <a:ext cx="5485200" cy="2562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SAML SP Authentication Request</a:t>
            </a:r>
            <a:endParaRPr/>
          </a:p>
        </p:txBody>
      </p:sp>
      <p:sp>
        <p:nvSpPr>
          <p:cNvPr id="289" name="Google Shape;289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&lt;samlp:AuthnRequest xmlns:samlp="urn:oasis:names:tc:SAML:2.0:protocol"</a:t>
            </a:r>
            <a:br>
              <a:rPr lang="en" sz="12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AssertionConsumerServiceURL="https://spaces.internet2.edu/Shibboleth.sso/SAML2/POST"</a:t>
            </a:r>
            <a:br>
              <a:rPr lang="en" sz="12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Destination="https://</a:t>
            </a: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idp.ucu.ac.ug</a:t>
            </a: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/idp/profile/SAML2/Redirect/SSO"</a:t>
            </a:r>
            <a:br>
              <a:rPr lang="en" sz="12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ID="_3c59c65a242980ba8200dd31d48b2b9a"</a:t>
            </a:r>
            <a:br>
              <a:rPr lang="en" sz="12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IssueInstant="2016-08-12T16:27:34Z"</a:t>
            </a:r>
            <a:br>
              <a:rPr lang="en" sz="12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ProtocolBinding="urn:oasis:names:tc:SAML:2.0:bindings:HTTP-POST"</a:t>
            </a:r>
            <a:br>
              <a:rPr lang="en" sz="12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Version="2.0"</a:t>
            </a:r>
            <a:br>
              <a:rPr lang="en" sz="12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&gt;</a:t>
            </a:r>
            <a:br>
              <a:rPr lang="en" sz="12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&lt;saml:Issuer xmlns:saml="urn:oasis:names:tc:SAML:2.0:assertion"&gt;</a:t>
            </a:r>
            <a:br>
              <a:rPr lang="en" sz="12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 https://spaces.internet2.edu/shibboleth&lt;/saml:Issuer&gt;</a:t>
            </a:r>
            <a:br>
              <a:rPr lang="en" sz="12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&lt;samlp:NameIDPolicy AllowCreate="1" /&gt;</a:t>
            </a:r>
            <a:br>
              <a:rPr lang="en" sz="12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&lt;/samlp:AuthnRequest&gt;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000"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290" name="Google Shape;290;p30"/>
          <p:cNvCxnSpPr>
            <a:stCxn id="291" idx="2"/>
            <a:endCxn id="292" idx="0"/>
          </p:cNvCxnSpPr>
          <p:nvPr/>
        </p:nvCxnSpPr>
        <p:spPr>
          <a:xfrm>
            <a:off x="4089825" y="1741375"/>
            <a:ext cx="2938200" cy="22215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triangle"/>
            <a:tailEnd len="sm" w="sm" type="none"/>
          </a:ln>
        </p:spPr>
      </p:cxnSp>
      <p:sp>
        <p:nvSpPr>
          <p:cNvPr id="292" name="Google Shape;292;p30"/>
          <p:cNvSpPr txBox="1"/>
          <p:nvPr/>
        </p:nvSpPr>
        <p:spPr>
          <a:xfrm>
            <a:off x="5194300" y="3962825"/>
            <a:ext cx="3667200" cy="8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●"/>
            </a:pPr>
            <a:r>
              <a:rPr b="0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SP URL where it expects to consume the response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30"/>
          <p:cNvSpPr/>
          <p:nvPr/>
        </p:nvSpPr>
        <p:spPr>
          <a:xfrm>
            <a:off x="510525" y="1508875"/>
            <a:ext cx="7158600" cy="2325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SAML SP Authentication Request</a:t>
            </a:r>
            <a:endParaRPr/>
          </a:p>
        </p:txBody>
      </p:sp>
      <p:sp>
        <p:nvSpPr>
          <p:cNvPr id="298" name="Google Shape;298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&lt;samlp:AuthnRequest xmlns:samlp="urn:oasis:names:tc:SAML:2.0:protocol"</a:t>
            </a:r>
            <a:br>
              <a:rPr lang="en" sz="12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AssertionConsumerServiceURL="https://spaces.internet2.edu/Shibboleth.sso/SAML2/POST"</a:t>
            </a:r>
            <a:br>
              <a:rPr lang="en" sz="12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Destination="https://</a:t>
            </a: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idp.ucu.ac.ug</a:t>
            </a: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/idp/profile/SAML2/Redirect/SSO"</a:t>
            </a:r>
            <a:br>
              <a:rPr lang="en" sz="12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ID="_3c59c65a242980ba8200dd31d48b2b9a"</a:t>
            </a:r>
            <a:br>
              <a:rPr lang="en" sz="12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IssueInstant="2016-08-12T16:27:34Z"</a:t>
            </a:r>
            <a:br>
              <a:rPr lang="en" sz="12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ProtocolBinding="urn:oasis:names:tc:SAML:2.0:bindings:HTTP-POST"</a:t>
            </a:r>
            <a:br>
              <a:rPr lang="en" sz="12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Version="2.0"</a:t>
            </a:r>
            <a:br>
              <a:rPr lang="en" sz="12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&gt;</a:t>
            </a:r>
            <a:br>
              <a:rPr lang="en" sz="12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&lt;saml:Issuer xmlns:saml="urn:oasis:names:tc:SAML:2.0:assertion"&gt;</a:t>
            </a:r>
            <a:br>
              <a:rPr lang="en" sz="12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 https://spaces.internet2.edu/shibboleth&lt;/saml:Issuer&gt;</a:t>
            </a:r>
            <a:br>
              <a:rPr lang="en" sz="12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&lt;samlp:NameIDPolicy AllowCreate="1" /&gt;</a:t>
            </a:r>
            <a:br>
              <a:rPr lang="en" sz="12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&lt;/samlp:AuthnRequest&gt;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000"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299" name="Google Shape;299;p31"/>
          <p:cNvCxnSpPr>
            <a:stCxn id="300" idx="3"/>
            <a:endCxn id="301" idx="0"/>
          </p:cNvCxnSpPr>
          <p:nvPr/>
        </p:nvCxnSpPr>
        <p:spPr>
          <a:xfrm>
            <a:off x="5967475" y="2725575"/>
            <a:ext cx="1060500" cy="12372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triangle"/>
            <a:tailEnd len="sm" w="sm" type="none"/>
          </a:ln>
        </p:spPr>
      </p:cxnSp>
      <p:sp>
        <p:nvSpPr>
          <p:cNvPr id="301" name="Google Shape;301;p31"/>
          <p:cNvSpPr txBox="1"/>
          <p:nvPr/>
        </p:nvSpPr>
        <p:spPr>
          <a:xfrm>
            <a:off x="5194300" y="3962825"/>
            <a:ext cx="3667200" cy="8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●"/>
            </a:pPr>
            <a:r>
              <a:rPr b="0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Protocol binding the SP wants the IdP to use for sending response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31"/>
          <p:cNvSpPr/>
          <p:nvPr/>
        </p:nvSpPr>
        <p:spPr>
          <a:xfrm>
            <a:off x="521875" y="2609325"/>
            <a:ext cx="5445600" cy="2325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SAML IdP Response</a:t>
            </a:r>
            <a:endParaRPr/>
          </a:p>
        </p:txBody>
      </p:sp>
      <p:sp>
        <p:nvSpPr>
          <p:cNvPr id="307" name="Google Shape;307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IdP uses HTTP-POST binding to send response to SP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Base64 encoded XML payload returned to browser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b="1" lang="en"/>
              <a:t>Browser does the POST</a:t>
            </a:r>
            <a:endParaRPr b="1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Most IdPs include Javascript to automate the POST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Turn off Javascript and you will see a button to click to force the POST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Thar be XML...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SAML IdP Response</a:t>
            </a:r>
            <a:endParaRPr/>
          </a:p>
        </p:txBody>
      </p:sp>
      <p:sp>
        <p:nvSpPr>
          <p:cNvPr id="313" name="Google Shape;313;p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Response is usually digitally signed (XML digital signature)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SP can verify and trust the response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Prevent tampering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Response payload may also be encrypted (XML encryption)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Encrypted using the SPs SAML key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Hides details from user from snooping browsers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TLS transport not usually required but usually used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Includes an assertion about the authentication event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Assertion may be encrypted if Response is not</a:t>
            </a:r>
            <a:endParaRPr/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34"/>
          <p:cNvSpPr txBox="1"/>
          <p:nvPr>
            <p:ph idx="1" type="body"/>
          </p:nvPr>
        </p:nvSpPr>
        <p:spPr>
          <a:xfrm>
            <a:off x="311700" y="113450"/>
            <a:ext cx="8520600" cy="491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&lt;saml2p:</a:t>
            </a:r>
            <a:r>
              <a:rPr lang="en" sz="8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Response</a:t>
            </a: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 Destination="https://</a:t>
            </a: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mcap.rhsp.org</a:t>
            </a: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/Shibboleth.sso/SAML2/POST" ID="_0e81776e9959f4478402cae0fcdb8b2e" InResponseTo="_114b09cc06982ccef34fde4445131941" IssueInstant="2018-04-05T14:54:29.730Z" Version="2.0"xmlns:saml2p="urn:oasis:names:tc:SAML:2.0:protocol"&gt;</a:t>
            </a:r>
            <a:endParaRPr sz="8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    &lt;saml2:</a:t>
            </a:r>
            <a:r>
              <a:rPr lang="en" sz="8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Issuer</a:t>
            </a: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 xmlns:saml2="urn:oasis:names:tc:SAML:2.0:assertion"&gt;https://login.</a:t>
            </a: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rhsp.org</a:t>
            </a: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/idp/shibboleth&lt;/saml2:Issuer&gt;</a:t>
            </a:r>
            <a:endParaRPr sz="8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    &lt;ds:</a:t>
            </a:r>
            <a:r>
              <a:rPr lang="en" sz="8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Signature</a:t>
            </a: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 xmlns:ds="http://www.w3.org/2000/09/xmldsig#"&gt;</a:t>
            </a:r>
            <a:r>
              <a:rPr lang="en" sz="800">
                <a:solidFill>
                  <a:srgbClr val="1155CC"/>
                </a:solidFill>
                <a:latin typeface="Consolas"/>
                <a:ea typeface="Consolas"/>
                <a:cs typeface="Consolas"/>
                <a:sym typeface="Consolas"/>
              </a:rPr>
              <a:t>SNIP</a:t>
            </a: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&lt;/ds:Signature&gt;</a:t>
            </a:r>
            <a:endParaRPr sz="8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    &lt;saml2p:</a:t>
            </a:r>
            <a:r>
              <a:rPr lang="en" sz="8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Status</a:t>
            </a: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&gt;</a:t>
            </a:r>
            <a:endParaRPr sz="8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        &lt;saml2p:StatusCode Value="urn:oasis:names:tc:SAML:2.0:status:Success" /&gt;</a:t>
            </a:r>
            <a:endParaRPr sz="8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    &lt;/saml2p:Status&gt;</a:t>
            </a:r>
            <a:endParaRPr sz="8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    &lt;saml2:</a:t>
            </a:r>
            <a:r>
              <a:rPr lang="en" sz="8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Assertion</a:t>
            </a: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 ID="_94989a68c1ffd4e373bddfd93b8328f0" IssueInstant="2018-04-05T14:54:29.730Z" Version="2.0" </a:t>
            </a:r>
            <a:endParaRPr sz="8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                    xmlns:saml2="urn:oasis:names:tc:SAML:2.0:assertion"&gt;</a:t>
            </a:r>
            <a:endParaRPr sz="8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        &lt;saml2:</a:t>
            </a:r>
            <a:r>
              <a:rPr lang="en" sz="8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Issuer</a:t>
            </a: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&gt;https://login.</a:t>
            </a: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rhsp.org</a:t>
            </a: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/idp/shibboleth&lt;/saml2:Issuer&gt;</a:t>
            </a:r>
            <a:endParaRPr sz="8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        &lt;saml2:</a:t>
            </a:r>
            <a:r>
              <a:rPr lang="en" sz="8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Subject</a:t>
            </a: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&gt;</a:t>
            </a:r>
            <a:r>
              <a:rPr lang="en" sz="800">
                <a:solidFill>
                  <a:srgbClr val="1155CC"/>
                </a:solidFill>
                <a:latin typeface="Consolas"/>
                <a:ea typeface="Consolas"/>
                <a:cs typeface="Consolas"/>
                <a:sym typeface="Consolas"/>
              </a:rPr>
              <a:t>SNIP</a:t>
            </a: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&lt;/saml2:Subject&gt;</a:t>
            </a:r>
            <a:endParaRPr sz="8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        &lt;saml2:Conditions NotBefore="2018-04-05T14:54:29.730Z" NotOnOrAfter="2018-04-05T14:59:29.730Z" &gt;</a:t>
            </a:r>
            <a:endParaRPr sz="8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            &lt;saml2:AudienceRestriction&gt;</a:t>
            </a:r>
            <a:endParaRPr sz="8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                &lt;saml2:Audience&gt;https://</a:t>
            </a: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mcap.rhsp.org</a:t>
            </a: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/shibboleth&lt;/saml2:Audience&gt;</a:t>
            </a:r>
            <a:endParaRPr sz="8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            &lt;/saml2:AudienceRestriction&gt;</a:t>
            </a:r>
            <a:endParaRPr sz="8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        &lt;/saml2:Conditions&gt;</a:t>
            </a:r>
            <a:endParaRPr sz="8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        &lt;saml2:</a:t>
            </a:r>
            <a:r>
              <a:rPr lang="en" sz="8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AuthnStatement</a:t>
            </a: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 AuthnInstant="2018-04-05T14:54:29.663Z" SessionIndex="_7dbbb6e0545f5c0283aff9242a95a034"&gt;</a:t>
            </a:r>
            <a:endParaRPr sz="8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            &lt;saml2:SubjectLocality Address="136.167.36.227" /&gt;</a:t>
            </a:r>
            <a:endParaRPr sz="8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            &lt;saml2:</a:t>
            </a:r>
            <a:r>
              <a:rPr lang="en" sz="8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AuthnContext</a:t>
            </a: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&gt;</a:t>
            </a:r>
            <a:endParaRPr sz="8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                &lt;saml2:AuthnContextClassRef&gt;urn:oasis:names:tc:SAML:2.0:ac:classes:PasswordProtectedTransport&lt;/saml2:AuthnContextClassRef&gt;</a:t>
            </a:r>
            <a:endParaRPr sz="8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            &lt;/saml2:AuthnContext&gt;</a:t>
            </a:r>
            <a:endParaRPr sz="8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        &lt;/saml2:AuthnStatement&gt;</a:t>
            </a:r>
            <a:endParaRPr sz="8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        &lt;saml2:</a:t>
            </a:r>
            <a:r>
              <a:rPr lang="en" sz="8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AttributeStatement</a:t>
            </a: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&gt;</a:t>
            </a:r>
            <a:r>
              <a:rPr lang="en" sz="800">
                <a:solidFill>
                  <a:srgbClr val="1155CC"/>
                </a:solidFill>
                <a:latin typeface="Consolas"/>
                <a:ea typeface="Consolas"/>
                <a:cs typeface="Consolas"/>
                <a:sym typeface="Consolas"/>
              </a:rPr>
              <a:t>SNIP</a:t>
            </a: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&lt;/saml2:AttributeStatement&gt;</a:t>
            </a:r>
            <a:endParaRPr sz="8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    &lt;/saml2:Assertion&gt;</a:t>
            </a:r>
            <a:endParaRPr sz="8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&lt;/saml2p:Response&gt;</a:t>
            </a:r>
            <a:endParaRPr sz="8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6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6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Response</a:t>
            </a:r>
            <a:endParaRPr/>
          </a:p>
        </p:txBody>
      </p:sp>
      <p:sp>
        <p:nvSpPr>
          <p:cNvPr id="324" name="Google Shape;324;p3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&lt;saml2p:</a:t>
            </a:r>
            <a:r>
              <a:rPr lang="en" sz="14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Response</a:t>
            </a:r>
            <a:r>
              <a:rPr lang="en" sz="1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Destination="https://</a:t>
            </a:r>
            <a:r>
              <a:rPr lang="en" sz="1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mcap.rhsp.org</a:t>
            </a:r>
            <a:r>
              <a:rPr lang="en" sz="1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/Shibboleth.sso/SAML2/POST" ID="_0e81776e9959f4478402cae0fcdb8b2e" InResponseTo="_114b09cc06982ccef34fde4445131941" IssueInstant="2018-04-05T14:54:29.730Z" Version="2.0"xmlns:saml2p="urn:oasis:names:tc:SAML:2.0:protocol"&gt;</a:t>
            </a:r>
            <a:endParaRPr sz="14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4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Issuer</a:t>
            </a:r>
            <a:endParaRPr/>
          </a:p>
        </p:txBody>
      </p:sp>
      <p:sp>
        <p:nvSpPr>
          <p:cNvPr id="330" name="Google Shape;330;p3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&lt;saml2:</a:t>
            </a:r>
            <a:r>
              <a:rPr lang="en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Issuer</a:t>
            </a: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xmlns:saml2="urn:oasis:names:tc:SAML:2.0:assertion"&gt;</a:t>
            </a:r>
            <a:endParaRPr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https://login.</a:t>
            </a: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rhsp.org</a:t>
            </a: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/idp/shibboleth</a:t>
            </a:r>
            <a:endParaRPr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&lt;/saml2:</a:t>
            </a:r>
            <a:r>
              <a:rPr lang="en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Issuer</a:t>
            </a: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&gt;</a:t>
            </a:r>
            <a:endParaRPr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Signature</a:t>
            </a:r>
            <a:endParaRPr/>
          </a:p>
        </p:txBody>
      </p:sp>
      <p:sp>
        <p:nvSpPr>
          <p:cNvPr id="336" name="Google Shape;336;p3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&lt;ds:</a:t>
            </a:r>
            <a:r>
              <a:rPr lang="en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Signature</a:t>
            </a: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xmlns:ds="http://www.w3.org/2000/09/xmldsig#"&gt;</a:t>
            </a:r>
            <a:endParaRPr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1155CC"/>
                </a:solidFill>
                <a:latin typeface="Consolas"/>
                <a:ea typeface="Consolas"/>
                <a:cs typeface="Consolas"/>
                <a:sym typeface="Consolas"/>
              </a:rPr>
              <a:t>SNIP</a:t>
            </a:r>
            <a:endParaRPr>
              <a:solidFill>
                <a:srgbClr val="1155C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&lt;/ds:</a:t>
            </a:r>
            <a:r>
              <a:rPr lang="en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Signature</a:t>
            </a: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&gt;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Status</a:t>
            </a:r>
            <a:endParaRPr/>
          </a:p>
        </p:txBody>
      </p:sp>
      <p:sp>
        <p:nvSpPr>
          <p:cNvPr id="342" name="Google Shape;342;p3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&lt;saml2p:</a:t>
            </a:r>
            <a:r>
              <a:rPr lang="en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Status</a:t>
            </a: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&gt;</a:t>
            </a:r>
            <a:endParaRPr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&lt;saml2p:StatusCode </a:t>
            </a:r>
            <a:endParaRPr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 Value="urn:oasis:names:tc:SAML:2.0:status:Success" /&gt;</a:t>
            </a:r>
            <a:endParaRPr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&lt;/saml2p:</a:t>
            </a:r>
            <a:r>
              <a:rPr lang="en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Status</a:t>
            </a: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&gt;</a:t>
            </a:r>
            <a:endParaRPr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Assertion</a:t>
            </a:r>
            <a:endParaRPr/>
          </a:p>
        </p:txBody>
      </p:sp>
      <p:sp>
        <p:nvSpPr>
          <p:cNvPr id="348" name="Google Shape;348;p3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&lt;saml2:</a:t>
            </a:r>
            <a:r>
              <a:rPr lang="en" sz="9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Assertion</a:t>
            </a:r>
            <a:r>
              <a:rPr lang="en" sz="9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ID="_94989a68c1ffd4e373bddfd93b8328f0" IssueInstant="2018-04-05T14:54:29.730Z" Version="2.0" </a:t>
            </a:r>
            <a:endParaRPr sz="9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            xmlns:saml2="urn:oasis:names:tc:SAML:2.0:assertion"&gt;</a:t>
            </a:r>
            <a:endParaRPr sz="9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&lt;saml2:</a:t>
            </a:r>
            <a:r>
              <a:rPr lang="en" sz="9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Issuer</a:t>
            </a:r>
            <a:r>
              <a:rPr lang="en" sz="9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&gt;https://login.</a:t>
            </a:r>
            <a:r>
              <a:rPr lang="en" sz="9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rhsp.org</a:t>
            </a:r>
            <a:r>
              <a:rPr lang="en" sz="9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/idp/shibboleth&lt;/saml2:Issuer&gt;</a:t>
            </a:r>
            <a:endParaRPr sz="9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&lt;saml2:</a:t>
            </a:r>
            <a:r>
              <a:rPr lang="en" sz="9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Subject</a:t>
            </a:r>
            <a:r>
              <a:rPr lang="en" sz="9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&gt;</a:t>
            </a:r>
            <a:r>
              <a:rPr lang="en" sz="900">
                <a:solidFill>
                  <a:srgbClr val="1155CC"/>
                </a:solidFill>
                <a:latin typeface="Consolas"/>
                <a:ea typeface="Consolas"/>
                <a:cs typeface="Consolas"/>
                <a:sym typeface="Consolas"/>
              </a:rPr>
              <a:t>SNIP</a:t>
            </a:r>
            <a:r>
              <a:rPr lang="en" sz="9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&lt;/saml2:Subject&gt;</a:t>
            </a:r>
            <a:endParaRPr sz="9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&lt;saml2:</a:t>
            </a:r>
            <a:r>
              <a:rPr lang="en" sz="9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Conditions</a:t>
            </a:r>
            <a:r>
              <a:rPr lang="en" sz="9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NotBefore="2018-04-05T14:54:29.730Z" NotOnOrAfter="2018-04-05T14:59:29.730Z" &gt;</a:t>
            </a:r>
            <a:endParaRPr sz="9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    &lt;saml2:AudienceRestriction&gt;</a:t>
            </a:r>
            <a:endParaRPr sz="9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        &lt;saml2:Audience&gt;https://</a:t>
            </a:r>
            <a:r>
              <a:rPr lang="en" sz="9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mcap.rhsp.org</a:t>
            </a:r>
            <a:r>
              <a:rPr lang="en" sz="9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/shibboleth&lt;/saml2:Audience&gt;</a:t>
            </a:r>
            <a:endParaRPr sz="9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    &lt;/saml2:AudienceRestriction&gt;</a:t>
            </a:r>
            <a:endParaRPr sz="9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&lt;/saml2:Conditions&gt;</a:t>
            </a:r>
            <a:endParaRPr sz="9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&lt;saml2:</a:t>
            </a:r>
            <a:r>
              <a:rPr lang="en" sz="9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AuthnStatement</a:t>
            </a:r>
            <a:r>
              <a:rPr lang="en" sz="9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AuthnInstant="2018-04-05T14:54:29.663Z" SessionIndex="_7dbbb6e0545f5c0283aff9242a95a034"&gt;</a:t>
            </a:r>
            <a:endParaRPr sz="9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    &lt;saml2:SubjectLocality Address="136.167.36.227" /&gt;</a:t>
            </a:r>
            <a:endParaRPr sz="9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    &lt;saml2:</a:t>
            </a:r>
            <a:r>
              <a:rPr lang="en" sz="9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AuthnContext</a:t>
            </a:r>
            <a:r>
              <a:rPr lang="en" sz="9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&gt;</a:t>
            </a:r>
            <a:endParaRPr sz="9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        &lt;saml2:</a:t>
            </a:r>
            <a:r>
              <a:rPr lang="en" sz="9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AuthnContextClassRef</a:t>
            </a:r>
            <a:r>
              <a:rPr lang="en" sz="9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&gt;urn:oasis:names:tc:SAML:2.0:ac:classes:PasswordProtectedTransport&lt;/saml2:AuthnContextClassRef&gt;</a:t>
            </a:r>
            <a:endParaRPr sz="9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    &lt;/saml2:AuthnContext&gt;</a:t>
            </a:r>
            <a:endParaRPr sz="9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&lt;/saml2:AuthnStatement&gt;</a:t>
            </a:r>
            <a:endParaRPr sz="9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&lt;saml2:</a:t>
            </a:r>
            <a:r>
              <a:rPr lang="en" sz="9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AttributeStatement</a:t>
            </a:r>
            <a:r>
              <a:rPr lang="en" sz="9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&gt;</a:t>
            </a:r>
            <a:r>
              <a:rPr lang="en" sz="900">
                <a:solidFill>
                  <a:srgbClr val="1155CC"/>
                </a:solidFill>
                <a:latin typeface="Consolas"/>
                <a:ea typeface="Consolas"/>
                <a:cs typeface="Consolas"/>
                <a:sym typeface="Consolas"/>
              </a:rPr>
              <a:t>SNIP</a:t>
            </a:r>
            <a:r>
              <a:rPr lang="en" sz="9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&lt;/saml2:AttributeStatement&gt;</a:t>
            </a:r>
            <a:endParaRPr sz="9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&lt;/saml2:Assertion&gt;</a:t>
            </a:r>
            <a:endParaRPr sz="9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Issuer</a:t>
            </a:r>
            <a:endParaRPr/>
          </a:p>
        </p:txBody>
      </p:sp>
      <p:sp>
        <p:nvSpPr>
          <p:cNvPr id="354" name="Google Shape;354;p4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&lt;saml2:</a:t>
            </a:r>
            <a:r>
              <a:rPr lang="en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Issuer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&gt;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https://login.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rhsp.org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/idp/shibboleth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&lt;/saml2:Issuer&gt;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Subject</a:t>
            </a:r>
            <a:endParaRPr/>
          </a:p>
        </p:txBody>
      </p:sp>
      <p:sp>
        <p:nvSpPr>
          <p:cNvPr id="360" name="Google Shape;360;p4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&lt;saml:</a:t>
            </a:r>
            <a:r>
              <a:rPr lang="en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Subject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&gt; 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&lt;saml:NameID 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SPNameQualifier="https://chris.ws.renu.ac.ug/sp/shibboleth"                    Format="urn:oasis:names:tc:SAML:2.0:nameid-format:transient"&gt;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_7966a57fb03341feb7d662af18ae13e52aa2a9f375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&lt;/saml:NameID&gt; 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SNIP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 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&lt;/saml:Subject&gt;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Subject NameID</a:t>
            </a:r>
            <a:endParaRPr/>
          </a:p>
        </p:txBody>
      </p:sp>
      <p:sp>
        <p:nvSpPr>
          <p:cNvPr id="366" name="Google Shape;366;p4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&lt;saml:</a:t>
            </a:r>
            <a:r>
              <a:rPr lang="en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NameID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 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SPNameQualifier="https://chris.ws.renu.ac.ug/sp/shibboleth"                    Format="urn:oasis:names:tc:SAML:2.0:nameid-format:transient"&gt;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_7966a57fb03341feb7d662af18ae13e52aa2a9f375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&lt;/saml:NameID&gt; 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XML Name Conflicts</a:t>
            </a:r>
            <a:endParaRPr/>
          </a:p>
        </p:txBody>
      </p:sp>
      <p:sp>
        <p:nvSpPr>
          <p:cNvPr id="85" name="Google Shape;85;p4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&lt;table&gt;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  &lt;tr&gt;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    &lt;td&gt;Apples&lt;/td&gt;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    &lt;td&gt;Bananas&lt;/td&gt;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  &lt;/tr&gt;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</a:pP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&lt;/table&gt;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86" name="Google Shape;86;p4"/>
          <p:cNvSpPr txBox="1"/>
          <p:nvPr>
            <p:ph idx="2" type="body"/>
          </p:nvPr>
        </p:nvSpPr>
        <p:spPr>
          <a:xfrm>
            <a:off x="4194225" y="1152475"/>
            <a:ext cx="46380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&lt;table&gt;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  &lt;name&gt;African Coffee Table&lt;/name&gt;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  &lt;width&gt;80&lt;/width&gt;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  &lt;length&gt;120&lt;/length&gt;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</a:pP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&lt;/table&gt;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SAML2 Subject NameID vs Subject Attributes</a:t>
            </a:r>
            <a:endParaRPr/>
          </a:p>
        </p:txBody>
      </p:sp>
      <p:sp>
        <p:nvSpPr>
          <p:cNvPr id="372" name="Google Shape;372;p4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SAML2 spec defines a limited set of NameID formats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Not as flexible as using attributes about subject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SAML2 NameID much less used by higher education and research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Not strictly required in the SAML assertion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Most often seen with commercial vendor services or SPs</a:t>
            </a:r>
            <a:endParaRPr/>
          </a:p>
          <a:p>
            <a:pPr indent="-317500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WebEx, Google Apps, Slack, box, electronic journals, ...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Due to limitations of their SAML implementations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Campus IdP administrators that federate with commercial services need to understand SAML2 NameID</a:t>
            </a:r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4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SAML NameID Characteristics</a:t>
            </a:r>
            <a:endParaRPr/>
          </a:p>
        </p:txBody>
      </p:sp>
      <p:sp>
        <p:nvSpPr>
          <p:cNvPr id="378" name="Google Shape;378;p4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Persistent - whether intended to be used across multiple sessions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If used for a single session only is called a transient identifier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Revocable - whether can be revoked 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An identifier that persists over the entire lifetime of a subject's relationship with an IdP is called a permanent identifier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Reassignable - whether,once revoked, may be reassigned to a different subject (person)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Opaque - whether SP can identify the subject from the identifier 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If so the identifier is transparent, else opaque. Email address and NetID usually transparent.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4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SAML NameID Characteristics</a:t>
            </a:r>
            <a:endParaRPr/>
          </a:p>
        </p:txBody>
      </p:sp>
      <p:sp>
        <p:nvSpPr>
          <p:cNvPr id="384" name="Google Shape;384;p4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Targeted - whether intended for a specific SP and not for anyone else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 If not targeted then shared identifier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An identifier targeted at a single SP is not shared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Portable - whether a given name identifier is usable across security domains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Global - whether a given name identifier value is globally unique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 name identifier may be "qualified" to ensure global uniqueness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Typically the qualifier is the identifier of the issuer or a DNS domain associated with the issuer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4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SAML2 NameID Format</a:t>
            </a:r>
            <a:endParaRPr/>
          </a:p>
        </p:txBody>
      </p:sp>
      <p:sp>
        <p:nvSpPr>
          <p:cNvPr id="390" name="Google Shape;390;p4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"Transient"</a:t>
            </a:r>
            <a:endParaRPr sz="1200"/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Transient, opaque, global</a:t>
            </a:r>
            <a:endParaRPr sz="1200"/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olas"/>
              <a:buChar char="○"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urn:oasis:names:tc:SAML:2.0:nameid-format:transient</a:t>
            </a:r>
            <a:endParaRPr sz="1200"/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"Persistent"</a:t>
            </a:r>
            <a:endParaRPr sz="1200"/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Persistent, revocable, not reassigned, opaque, targeted, portable, not global</a:t>
            </a:r>
            <a:endParaRPr sz="1200"/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olas"/>
              <a:buChar char="○"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urn:oasis:names:tc:SAML:2.0:nameid-format:persistent</a:t>
            </a:r>
            <a:endParaRPr sz="1200"/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"Email"</a:t>
            </a:r>
            <a:endParaRPr sz="1200"/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Persistent(?), revocable, reassigned, transparent, portable, global</a:t>
            </a:r>
            <a:endParaRPr sz="1200"/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olas"/>
              <a:buChar char="○"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urn:oasis:names:tc:SAML:1.1:nameid-format:emailAddress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"Unspecified"</a:t>
            </a:r>
            <a:endParaRPr sz="1200"/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?</a:t>
            </a:r>
            <a:endParaRPr sz="1200"/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olas"/>
              <a:buChar char="○"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urn:oasis:names:tc:SAML:1.1:nameid-format:unspecified</a:t>
            </a:r>
            <a:endParaRPr sz="120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4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SAML NameID</a:t>
            </a:r>
            <a:endParaRPr/>
          </a:p>
        </p:txBody>
      </p:sp>
      <p:sp>
        <p:nvSpPr>
          <p:cNvPr id="396" name="Google Shape;396;p4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&lt;saml2:</a:t>
            </a:r>
            <a:r>
              <a:rPr lang="en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NameID</a:t>
            </a: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Format="urn:oasis:names:tc:SAML:2.0:nameid-format:transient"                </a:t>
            </a:r>
            <a:endParaRPr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NameQualifier="https://idp.renu.ac.ug/idp/shibboleth"</a:t>
            </a:r>
            <a:b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SPNameQualifier="https://eduvpn.renu.ac.ug/shibboleth"&gt;</a:t>
            </a:r>
            <a:b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AAdzZWNyZXQxXaGECb4BuVYo5GAEL+Jaw4bprqeMjVqgXNet/fHxs/3KSZD5Wpfi1y</a:t>
            </a:r>
            <a:b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&lt;/saml2:NameID&gt;</a:t>
            </a:r>
            <a:b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4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AuthnStatement</a:t>
            </a:r>
            <a:endParaRPr/>
          </a:p>
        </p:txBody>
      </p:sp>
      <p:sp>
        <p:nvSpPr>
          <p:cNvPr id="402" name="Google Shape;402;p4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&lt;saml2:</a:t>
            </a:r>
            <a:r>
              <a:rPr lang="en" sz="16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AuthnStatement</a:t>
            </a:r>
            <a:r>
              <a:rPr lang="en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endParaRPr sz="16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AuthnInstant="2018-04-05T14:54:29.663Z" </a:t>
            </a:r>
            <a:endParaRPr sz="16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SessionIndex="_7dbbb6e0545f5c0283aff9242a95a034"&gt;</a:t>
            </a:r>
            <a:endParaRPr sz="16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&lt;saml2:SubjectLocality Address="136.167.36.227" /&gt;</a:t>
            </a:r>
            <a:endParaRPr sz="16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&lt;saml2:</a:t>
            </a: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AuthnContext</a:t>
            </a:r>
            <a:r>
              <a:rPr lang="en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&gt;</a:t>
            </a:r>
            <a:endParaRPr sz="16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&lt;saml2:AuthnContextClassRef&gt;</a:t>
            </a:r>
            <a:endParaRPr sz="16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urn:oasis:names:tc:SAML:2.0:ac:classes:PasswordProtectedTransport</a:t>
            </a:r>
            <a:endParaRPr sz="16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&lt;/saml2:AuthnContextClassRef&gt;</a:t>
            </a:r>
            <a:endParaRPr sz="16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&lt;/saml2:AuthnContext&gt;</a:t>
            </a:r>
            <a:endParaRPr sz="16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&lt;/saml2:AuthnStatement&gt;  </a:t>
            </a:r>
            <a:endParaRPr sz="16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4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AuthnContextClassRef</a:t>
            </a:r>
            <a:endParaRPr/>
          </a:p>
        </p:txBody>
      </p:sp>
      <p:sp>
        <p:nvSpPr>
          <p:cNvPr id="408" name="Google Shape;408;p4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&lt;saml2:</a:t>
            </a:r>
            <a:r>
              <a:rPr lang="en" sz="16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AuthnContextClassRef</a:t>
            </a:r>
            <a:r>
              <a:rPr lang="en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&gt;</a:t>
            </a:r>
            <a:endParaRPr sz="16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urn:oasis:names:tc:SAML:2.0:ac:classes:PasswordProtectedTransport</a:t>
            </a:r>
            <a:endParaRPr sz="16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&lt;/saml2:AuthnContextClassRef&gt;</a:t>
            </a:r>
            <a:endParaRPr sz="16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</a:t>
            </a:r>
            <a:endParaRPr sz="16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5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AttributeStatement</a:t>
            </a:r>
            <a:endParaRPr/>
          </a:p>
        </p:txBody>
      </p:sp>
      <p:sp>
        <p:nvSpPr>
          <p:cNvPr id="414" name="Google Shape;414;p5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&lt;saml2:</a:t>
            </a:r>
            <a:r>
              <a:rPr lang="en" sz="10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AttributeStatement</a:t>
            </a: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&gt;</a:t>
            </a:r>
            <a:br>
              <a:rPr lang="en" sz="10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  &lt;saml2:Attribute </a:t>
            </a:r>
            <a:r>
              <a:rPr lang="en" sz="10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FriendlyName="sn"</a:t>
            </a: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Name="urn:oid:2.5.4.4"</a:t>
            </a: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 NameFormat=</a:t>
            </a:r>
            <a:r>
              <a:rPr lang="en" sz="10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SNIP</a:t>
            </a: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&gt;</a:t>
            </a:r>
            <a:br>
              <a:rPr lang="en" sz="10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    &lt;saml2:AttributeValue&gt;</a:t>
            </a:r>
            <a:r>
              <a:rPr lang="en" sz="10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Nsimbi</a:t>
            </a: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&lt;/saml2:AttributeValue&gt;</a:t>
            </a:r>
            <a:br>
              <a:rPr lang="en" sz="10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  &lt;/saml2:Attribute&gt;</a:t>
            </a:r>
            <a:br>
              <a:rPr lang="en" sz="10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  &lt;saml2:Attribute </a:t>
            </a:r>
            <a:r>
              <a:rPr lang="en" sz="10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FriendlyName="displayName" Name="urn:oid:2.16.840.1.113730.3.1.241"</a:t>
            </a: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 NameFormat=</a:t>
            </a:r>
            <a:r>
              <a:rPr lang="en" sz="10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SNIP</a:t>
            </a: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&gt;</a:t>
            </a:r>
            <a:br>
              <a:rPr lang="en" sz="10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    &lt;saml2:AttributeValue&gt;</a:t>
            </a:r>
            <a:r>
              <a:rPr lang="en" sz="10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Ivan Frank Nsimbi</a:t>
            </a: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&lt;/saml2:AttributeValue&gt;</a:t>
            </a:r>
            <a:br>
              <a:rPr lang="en" sz="10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  &lt;/saml2:Attribute&gt;</a:t>
            </a:r>
            <a:br>
              <a:rPr lang="en" sz="10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  &lt;saml2:Attribute </a:t>
            </a:r>
            <a:r>
              <a:rPr lang="en" sz="10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FriendlyName="givenName" Name="urn:oid:2.5.4.42"</a:t>
            </a: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 NameFormat=</a:t>
            </a:r>
            <a:r>
              <a:rPr lang="en" sz="10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SNIP</a:t>
            </a: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&gt;</a:t>
            </a:r>
            <a:br>
              <a:rPr lang="en" sz="10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    &lt;saml2:AttributeValue&gt;</a:t>
            </a:r>
            <a:r>
              <a:rPr lang="en" sz="10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IvanFrank</a:t>
            </a: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&lt;/saml2:AttributeValue&gt;</a:t>
            </a:r>
            <a:br>
              <a:rPr lang="en" sz="10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  &lt;/saml2:Attribute&gt;</a:t>
            </a:r>
            <a:br>
              <a:rPr lang="en" sz="10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  &lt;saml2:Attribute </a:t>
            </a:r>
            <a:r>
              <a:rPr lang="en" sz="10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FriendlyName="eduPersonPrincipalName" Name="urn:oid:1.3.6.1.4.1.5923.1.1.1.6"</a:t>
            </a: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 NameFormat=</a:t>
            </a:r>
            <a:r>
              <a:rPr lang="en" sz="10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SNIP</a:t>
            </a: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&gt;</a:t>
            </a:r>
            <a:br>
              <a:rPr lang="en" sz="10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    &lt;saml2:AttributeValue&gt;</a:t>
            </a:r>
            <a:r>
              <a:rPr lang="en" sz="10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fnsimbi</a:t>
            </a:r>
            <a:r>
              <a:rPr lang="en" sz="10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@</a:t>
            </a:r>
            <a:r>
              <a:rPr lang="en" sz="10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rhsp.org</a:t>
            </a: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&lt;/saml2:AttributeValue&gt;</a:t>
            </a:r>
            <a:br>
              <a:rPr lang="en" sz="10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  &lt;/saml2:Attribute&gt;</a:t>
            </a:r>
            <a:br>
              <a:rPr lang="en" sz="10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  &lt;saml2:Attribute </a:t>
            </a:r>
            <a:r>
              <a:rPr lang="en" sz="10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FriendlyName="mail" Name="urn:oid:0.9.2342.19200300.100.1.3"</a:t>
            </a: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 NameFormat=</a:t>
            </a:r>
            <a:r>
              <a:rPr lang="en" sz="10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SNIP</a:t>
            </a: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&gt;</a:t>
            </a:r>
            <a:br>
              <a:rPr lang="en" sz="10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    &lt;saml2:AttributeValue&gt;</a:t>
            </a:r>
            <a:r>
              <a:rPr lang="en" sz="10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fnsimbi</a:t>
            </a:r>
            <a:r>
              <a:rPr lang="en" sz="10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@</a:t>
            </a:r>
            <a:r>
              <a:rPr lang="en" sz="10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rhsp.org</a:t>
            </a: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&lt;/saml2:AttributeValue&gt;</a:t>
            </a:r>
            <a:br>
              <a:rPr lang="en" sz="10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  &lt;/saml2:Attribute&gt;</a:t>
            </a:r>
            <a:br>
              <a:rPr lang="en" sz="10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&lt;/saml2:AttributeStatement&gt;</a:t>
            </a:r>
            <a:br>
              <a:rPr lang="en" sz="10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latin typeface="Courier New"/>
                <a:ea typeface="Courier New"/>
                <a:cs typeface="Courier New"/>
                <a:sym typeface="Courier New"/>
              </a:rPr>
              <a:t>  </a:t>
            </a:r>
            <a:endParaRPr sz="1000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5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Attribute</a:t>
            </a:r>
            <a:endParaRPr/>
          </a:p>
        </p:txBody>
      </p:sp>
      <p:sp>
        <p:nvSpPr>
          <p:cNvPr id="420" name="Google Shape;420;p5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&lt;saml2:</a:t>
            </a:r>
            <a:r>
              <a:rPr lang="en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Attribute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 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FriendlyName="sn" 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  Name="urn:oid:2.5.4.4" 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  NameFormat="urn:oasis:names:tc:SAML:2.0:attrname-format:uri"&gt;</a:t>
            </a:r>
            <a:br>
              <a:rPr lang="en">
                <a:latin typeface="Consolas"/>
                <a:ea typeface="Consolas"/>
                <a:cs typeface="Consolas"/>
                <a:sym typeface="Consolas"/>
              </a:rPr>
            </a:br>
            <a:r>
              <a:rPr lang="en">
                <a:latin typeface="Consolas"/>
                <a:ea typeface="Consolas"/>
                <a:cs typeface="Consolas"/>
                <a:sym typeface="Consolas"/>
              </a:rPr>
              <a:t>  &lt;saml2:AttributeValue&gt;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Nsimbi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&lt;/saml2:AttributeValue&gt;</a:t>
            </a:r>
            <a:br>
              <a:rPr lang="en">
                <a:latin typeface="Consolas"/>
                <a:ea typeface="Consolas"/>
                <a:cs typeface="Consolas"/>
                <a:sym typeface="Consolas"/>
              </a:rPr>
            </a:br>
            <a:r>
              <a:rPr lang="en">
                <a:latin typeface="Consolas"/>
                <a:ea typeface="Consolas"/>
                <a:cs typeface="Consolas"/>
                <a:sym typeface="Consolas"/>
              </a:rPr>
              <a:t>&lt;/saml2:Attribute&gt;</a:t>
            </a:r>
            <a:br>
              <a:rPr lang="en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000">
                <a:latin typeface="Courier New"/>
                <a:ea typeface="Courier New"/>
                <a:cs typeface="Courier New"/>
                <a:sym typeface="Courier New"/>
              </a:rPr>
              <a:t>  </a:t>
            </a:r>
            <a:endParaRPr sz="1000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5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SAML2 Attributes</a:t>
            </a:r>
            <a:endParaRPr/>
          </a:p>
        </p:txBody>
      </p:sp>
      <p:sp>
        <p:nvSpPr>
          <p:cNvPr id="426" name="Google Shape;426;p5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Higher ed and research leverage well defined standards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eduPerson schema managed by MACE-DIR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Standard LDAP schema like sn, givenName, mail</a:t>
            </a:r>
            <a:endParaRPr/>
          </a:p>
          <a:p>
            <a:pPr indent="-317500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Borrow OIDs rather than reinvent new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More later on attributes in higher ed and research federations like RENU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XML Name Conflicts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sp>
        <p:nvSpPr>
          <p:cNvPr id="92" name="Google Shape;92;p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&lt;h:table</a:t>
            </a:r>
            <a:r>
              <a:rPr lang="en"/>
              <a:t> xmlns:h="http://www.w3.org/TR/html4/"</a:t>
            </a: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&gt;</a:t>
            </a:r>
            <a:endParaRPr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&lt;h:tr&gt;</a:t>
            </a:r>
            <a:endParaRPr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&lt;h:td&gt;Apples&lt;/h:td&gt;</a:t>
            </a:r>
            <a:endParaRPr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&lt;h:td&gt;Bananas&lt;/h:td&gt;</a:t>
            </a:r>
            <a:endParaRPr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&lt;/h:tr&gt;</a:t>
            </a:r>
            <a:endParaRPr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&lt;/h:table&gt;</a:t>
            </a:r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256f7bee245_1_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Quiz #2 Questions</a:t>
            </a:r>
            <a:endParaRPr/>
          </a:p>
        </p:txBody>
      </p:sp>
      <p:pic>
        <p:nvPicPr>
          <p:cNvPr id="432" name="Google Shape;432;g256f7bee245_1_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3775" y="1218975"/>
            <a:ext cx="7641951" cy="3820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5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SAML Metadata</a:t>
            </a:r>
            <a:endParaRPr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5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Why should an IdP and SP interoperate?</a:t>
            </a:r>
            <a:endParaRPr/>
          </a:p>
        </p:txBody>
      </p:sp>
      <p:sp>
        <p:nvSpPr>
          <p:cNvPr id="443" name="Google Shape;443;p5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Why should an IdP accept an authentication request from an SP?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br>
              <a:rPr lang="en"/>
            </a:br>
            <a:r>
              <a:rPr lang="en"/>
              <a:t>Why should an IdP authenticate a user and then assert details about that event and identity information to the SP?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br>
              <a:rPr lang="en"/>
            </a:br>
            <a:r>
              <a:rPr lang="en"/>
              <a:t>Why should an SP trust an assertion about a user sent to it from an IdP?</a:t>
            </a:r>
            <a:endParaRPr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5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Trust</a:t>
            </a:r>
            <a:endParaRPr/>
          </a:p>
        </p:txBody>
      </p:sp>
      <p:sp>
        <p:nvSpPr>
          <p:cNvPr id="449" name="Google Shape;449;p5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IdP maintains a "list" of trusted relying parties (SPs)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Only accept authentication requests from trusted SPs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Only send assertions to URLs for SPs that it trusts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Should sign/encrypt assertion/response so only the trusted SP can decrypt and consume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SP maintains a "list" of trusted relying parties (IdPs)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Only send authentication requests to trusted IdPs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Only send authentication requests to URLs for IdPs that it trusts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Only accepts signed/encrypted assertion/response from IdPs that it trusts</a:t>
            </a:r>
            <a:endParaRPr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5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SAML Metadata Establishes Trust</a:t>
            </a:r>
            <a:endParaRPr/>
          </a:p>
        </p:txBody>
      </p:sp>
      <p:sp>
        <p:nvSpPr>
          <p:cNvPr id="455" name="Google Shape;455;p5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XML description of the SAML entity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entityID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SAML role (IdP or SP)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URL endpoints for consuming SAML messages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signing/encryption public key material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organization information including contacts</a:t>
            </a:r>
            <a:endParaRPr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58"/>
          <p:cNvSpPr txBox="1"/>
          <p:nvPr>
            <p:ph idx="1" type="body"/>
          </p:nvPr>
        </p:nvSpPr>
        <p:spPr>
          <a:xfrm>
            <a:off x="311700" y="311975"/>
            <a:ext cx="8520600" cy="42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&lt;EntityDescriptor </a:t>
            </a:r>
            <a:r>
              <a:rPr lang="en" sz="10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entityID="https://idp.ncsa.illinois.edu/idp/shibboleth</a:t>
            </a: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"&gt;</a:t>
            </a:r>
            <a:br>
              <a:rPr lang="en" sz="10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  &lt;</a:t>
            </a:r>
            <a:r>
              <a:rPr lang="en" sz="10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IDPSSODescriptor</a:t>
            </a: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 errorURL="https://idp.ncsa.illinois.edu/error" protocolSupportEnumeration="..."&gt;</a:t>
            </a:r>
            <a:br>
              <a:rPr lang="en" sz="10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    &lt;Extensions&gt;</a:t>
            </a:r>
            <a:br>
              <a:rPr lang="en" sz="10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      &lt;shibmd:</a:t>
            </a:r>
            <a:r>
              <a:rPr lang="en" sz="10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Scope regexp="false"&gt;ncsa.illinois.edu</a:t>
            </a: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&lt;/shibmd:Scope&gt;</a:t>
            </a:r>
            <a:br>
              <a:rPr lang="en" sz="10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      &lt;mdui:UIInfo&gt;</a:t>
            </a:r>
            <a:br>
              <a:rPr lang="en" sz="10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        &lt;mdui:DisplayName xml:lang="en"&gt;National Center for Supercomputing Applications&lt;/mdui:DisplayName&gt;</a:t>
            </a:r>
            <a:br>
              <a:rPr lang="en" sz="10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        &lt;mdui:Description xml:lang="en"&gt;National Center for Supercomputing Applications&lt;/mdui:Description&gt;</a:t>
            </a:r>
            <a:br>
              <a:rPr lang="en" sz="10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        &lt;mdui:PrivacyStatementURL xml:lang="en"&gt;...&lt;/mdui:PrivacyStatementURL&gt;</a:t>
            </a:r>
            <a:br>
              <a:rPr lang="en" sz="10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        &lt;mdui:Logo height="100" width="148" xml:lang="en"&gt;...&lt;/mdui:Logo&gt;</a:t>
            </a:r>
            <a:br>
              <a:rPr lang="en" sz="10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      &lt;/mdui:UIInfo&gt;</a:t>
            </a:r>
            <a:br>
              <a:rPr lang="en" sz="10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    &lt;/Extensions&gt;</a:t>
            </a:r>
            <a:br>
              <a:rPr lang="en" sz="10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    &lt;KeyDescriptor use="signing"&gt;</a:t>
            </a:r>
            <a:r>
              <a:rPr lang="en" sz="1000">
                <a:solidFill>
                  <a:srgbClr val="1155CC"/>
                </a:solidFill>
                <a:latin typeface="Consolas"/>
                <a:ea typeface="Consolas"/>
                <a:cs typeface="Consolas"/>
                <a:sym typeface="Consolas"/>
              </a:rPr>
              <a:t>SNIP</a:t>
            </a: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&lt;/KeyDescriptor&gt;</a:t>
            </a:r>
            <a:br>
              <a:rPr lang="en" sz="10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    &lt;SingleSignOnService </a:t>
            </a:r>
            <a:r>
              <a:rPr lang="en" sz="10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Binding="urn:oasis:names:tc:SAML:2.0:bindings:HTTP-Redirect"</a:t>
            </a:r>
            <a:br>
              <a:rPr lang="en" sz="10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                         </a:t>
            </a:r>
            <a:r>
              <a:rPr lang="en" sz="10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Location="https://idp.ncsa.illinois.edu/idp/profile/SAML2/Redirect/SSO"</a:t>
            </a: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/&gt;</a:t>
            </a:r>
            <a:br>
              <a:rPr lang="en" sz="10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    &lt;SingleSignOnService Binding="urn:oasis:names:tc:SAML:2.0:bindings:HTTP-POST"</a:t>
            </a:r>
            <a:br>
              <a:rPr lang="en" sz="10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                         Location="https://idp.ncsa.illinois.edu/idp/profile/SAML2/POST/SSO"/&gt;</a:t>
            </a:r>
            <a:br>
              <a:rPr lang="en" sz="10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  &lt;/IDPSSODescriptor&gt;</a:t>
            </a:r>
            <a:br>
              <a:rPr lang="en" sz="10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  &lt;Organization&gt;</a:t>
            </a:r>
            <a:r>
              <a:rPr lang="en" sz="1000">
                <a:solidFill>
                  <a:srgbClr val="1155CC"/>
                </a:solidFill>
                <a:latin typeface="Consolas"/>
                <a:ea typeface="Consolas"/>
                <a:cs typeface="Consolas"/>
                <a:sym typeface="Consolas"/>
              </a:rPr>
              <a:t>SNIP</a:t>
            </a: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&lt;/Organization&gt;</a:t>
            </a:r>
            <a:br>
              <a:rPr lang="en" sz="10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  &lt;ContactPerson&gt;</a:t>
            </a:r>
            <a:r>
              <a:rPr lang="en" sz="1000">
                <a:solidFill>
                  <a:srgbClr val="1155CC"/>
                </a:solidFill>
                <a:latin typeface="Consolas"/>
                <a:ea typeface="Consolas"/>
                <a:cs typeface="Consolas"/>
                <a:sym typeface="Consolas"/>
              </a:rPr>
              <a:t>SNIP</a:t>
            </a: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&lt;/ContactPerson&gt;</a:t>
            </a:r>
            <a:br>
              <a:rPr lang="en" sz="10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&lt;/EntityDescriptor&gt;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59"/>
          <p:cNvSpPr txBox="1"/>
          <p:nvPr>
            <p:ph idx="1" type="body"/>
          </p:nvPr>
        </p:nvSpPr>
        <p:spPr>
          <a:xfrm>
            <a:off x="311700" y="215550"/>
            <a:ext cx="8520600" cy="46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&lt;EntityDescriptor </a:t>
            </a:r>
            <a:r>
              <a:rPr lang="en" sz="10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entityID="https://cilogon.org/shibboleth</a:t>
            </a: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"&gt;</a:t>
            </a:r>
            <a:br>
              <a:rPr lang="en" sz="10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  &lt;</a:t>
            </a:r>
            <a:r>
              <a:rPr lang="en" sz="10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SPSSODescriptor</a:t>
            </a: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 protocolSupportEnumeration="urn:oasis:names:tc:SAML:2.0:protocol"&gt;</a:t>
            </a:r>
            <a:br>
              <a:rPr lang="en" sz="10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    &lt;Extensions&gt;...&lt;/Extensions&gt;</a:t>
            </a:r>
            <a:br>
              <a:rPr lang="en" sz="10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    &lt;KeyDescriptor&gt;</a:t>
            </a:r>
            <a:r>
              <a:rPr lang="en" sz="1000">
                <a:solidFill>
                  <a:srgbClr val="1155CC"/>
                </a:solidFill>
                <a:latin typeface="Consolas"/>
                <a:ea typeface="Consolas"/>
                <a:cs typeface="Consolas"/>
                <a:sym typeface="Consolas"/>
              </a:rPr>
              <a:t>SNIP</a:t>
            </a: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&lt;/KeyDescriptor&gt;</a:t>
            </a:r>
            <a:br>
              <a:rPr lang="en" sz="10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    &lt;</a:t>
            </a:r>
            <a:r>
              <a:rPr lang="en" sz="10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AssertionConsumerService </a:t>
            </a:r>
            <a:endParaRPr sz="1000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0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           Binding="urn:oasis:names:tc:SAML:2.0:bindings:HTTP-POST" </a:t>
            </a:r>
            <a:endParaRPr sz="1000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0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           Location="https://cilogon.org/Shibboleth.sso/SAML2/POST</a:t>
            </a: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"/&gt;</a:t>
            </a:r>
            <a:br>
              <a:rPr lang="en" sz="10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    &lt;AttributeConsumingService index="1"&gt;</a:t>
            </a:r>
            <a:br>
              <a:rPr lang="en" sz="10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      &lt;ServiceName xml:lang="en"&gt;CILogon&lt;/ServiceName&gt;</a:t>
            </a:r>
            <a:br>
              <a:rPr lang="en" sz="10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      &lt;ServiceDescription xml:lang="en"&gt;...&lt;/ServiceDescription&gt;</a:t>
            </a:r>
            <a:br>
              <a:rPr lang="en" sz="10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      &lt;RequestedAttribute FriendlyName="</a:t>
            </a:r>
            <a:r>
              <a:rPr lang="en" sz="10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displayName</a:t>
            </a: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" Name="urn:oid:2.16.840.1.113730.3.1.241"</a:t>
            </a:r>
            <a:br>
              <a:rPr lang="en" sz="10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                          NameFormat="urn:oasis:names:tc:SAML:2.0:attrname-format:uri"/&gt;</a:t>
            </a:r>
            <a:br>
              <a:rPr lang="en" sz="10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      &lt;RequestedAttribute FriendlyName="</a:t>
            </a:r>
            <a:r>
              <a:rPr lang="en" sz="10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eduPersonPrincipalName</a:t>
            </a: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" Name="urn:oid:1.3.6.1.4.1.5923.1.1.1.6"</a:t>
            </a:r>
            <a:br>
              <a:rPr lang="en" sz="10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                          NameFormat="urn:oasis:names:tc:SAML:2.0:attrname-format:uri"/&gt;</a:t>
            </a:r>
            <a:br>
              <a:rPr lang="en" sz="10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            &lt;RequestedAttribute FriendlyName="</a:t>
            </a:r>
            <a:r>
              <a:rPr lang="en" sz="10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mail</a:t>
            </a: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" Name="urn:oid:0.9.2342.19200300.100.1.3"</a:t>
            </a:r>
            <a:br>
              <a:rPr lang="en" sz="10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                          NameFormat="urn:oasis:names:tc:SAML:2.0:attrname-format:uri"/&gt;</a:t>
            </a:r>
            <a:br>
              <a:rPr lang="en" sz="10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    &lt;/AttributeConsumingService&gt;</a:t>
            </a:r>
            <a:br>
              <a:rPr lang="en" sz="10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  &lt;/SPSSODescriptor&gt;</a:t>
            </a:r>
            <a:br>
              <a:rPr lang="en" sz="10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  &lt;Organization&gt;...&lt;/Organization&gt;</a:t>
            </a:r>
            <a:br>
              <a:rPr lang="en" sz="10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  &lt;ContactPerson&gt;...&lt;/ContactPerson&gt;</a:t>
            </a:r>
            <a:br>
              <a:rPr lang="en" sz="10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&lt;/EntityDescriptor&gt;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60"/>
          <p:cNvSpPr txBox="1"/>
          <p:nvPr>
            <p:ph idx="1" type="body"/>
          </p:nvPr>
        </p:nvSpPr>
        <p:spPr>
          <a:xfrm>
            <a:off x="311700" y="198525"/>
            <a:ext cx="8520600" cy="46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    &lt;KeyDescriptor use="</a:t>
            </a:r>
            <a:r>
              <a:rPr lang="en" sz="8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signing</a:t>
            </a: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"&gt;</a:t>
            </a:r>
            <a:endParaRPr sz="8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      &lt;ds:KeyInfo&gt;</a:t>
            </a:r>
            <a:endParaRPr sz="8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        &lt;ds:X509Data&gt;</a:t>
            </a:r>
            <a:endParaRPr sz="8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          &lt;ds:</a:t>
            </a:r>
            <a:r>
              <a:rPr lang="en" sz="8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X509Certificate</a:t>
            </a: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&gt;</a:t>
            </a:r>
            <a:endParaRPr sz="8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MIIDITCCAgmgAwIBAgIJAKu+jRod+TYIMA0GCSqGSIb3DQEBBQUAMCkxJzAlBgNV</a:t>
            </a:r>
            <a:endParaRPr sz="8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BAMTHndlYmF1dGguc2VydmljZS5vaGlvLXN0YXRlLmVkdTAeFw0xMDAyMDkyMDA3</a:t>
            </a:r>
            <a:endParaRPr sz="8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MzdaFw0zMDAyMDQyMDA3MzdaMCkxJzAlBgNVBAMTHndlYmF1dGguc2VydmljZS5v</a:t>
            </a:r>
            <a:endParaRPr sz="8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aGlvLXN0YXRlLmVkdTCCASIwDQYJKoZIhvcNAQEBBQADggEPADCCAQoCggEBAMpZ</a:t>
            </a:r>
            <a:endParaRPr sz="8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P+xV7kNCuuUtg4X8MTxTnS2TSU/tompvYjI0af4q7N5od7uzEqHBD9FMvh9bZ7GS</a:t>
            </a:r>
            <a:endParaRPr sz="8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CACX5yYjBYZCb59i0tstfpCsDBho2Wi497EjmaTw81EQ1AjM6EhRb/we0MLj0er8</a:t>
            </a:r>
            <a:endParaRPr sz="8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8q+vnVC7Jb7DoStoNIEFoOTv8LvKldrrXVX3yHZR3bEVtvblZbGMSYtPdH/TYMDQ</a:t>
            </a:r>
            <a:endParaRPr sz="8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cmqkpzldfz9rQFDLSM8mqBqf56zmB8uzkZKhujTXOzb4STvaq7hhAnDwT3z9c00O</a:t>
            </a:r>
            <a:endParaRPr sz="8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XbDBWxd1CplgHwZvrbWxYxf5gTCaPvHuLY5WeA8Ky5SUZifO/szEDvEm8K0rHStK</a:t>
            </a:r>
            <a:endParaRPr sz="8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H/blQiX5fUQ6t3SfxbsCAwEAAaNMMEowKQYDVR0RBCIwIIIed2ViYXV0aC5zZXJ2</a:t>
            </a:r>
            <a:endParaRPr sz="8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aWNlLm9oaW8tc3RhdGUuZWR1MB0GA1UdDgQWBBR70C49vjOa/Ikk86hkX998wqQt</a:t>
            </a:r>
            <a:endParaRPr sz="8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UDANBgkqhkiG9w0BAQUFAAOCAQEAlgMMaTIwrly4U896lUa92iif3bLGADPjc0Is</a:t>
            </a:r>
            <a:endParaRPr sz="8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6a6k6RytjJm/r0lbtjCWW6zs1T6L7458Ow+57fyF0Oh/iXvj65m+dvCBWXnag7hN</a:t>
            </a:r>
            <a:endParaRPr sz="8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1yMBJQMRpSjH7dLko7y0EJ/ZrKEYQwYnBGmCILvJB/MIj2eEkq2Z47uWpvrehJfb</a:t>
            </a:r>
            <a:endParaRPr sz="8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zsEeAbjNqw1V/AJN7E4paw8aYg8TXEXAdOvNL5h7KRQw8Ui0kCw2DeTTIXExSxZd</a:t>
            </a:r>
            <a:endParaRPr sz="8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bqw6ldfQD2fVYnLxDGTFqITCi1a9TidA4xCXD95F7uQaEao3O8ArZcyag62uiMtv</a:t>
            </a:r>
            <a:endParaRPr sz="8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i24RvCRvD/vsnUhI82pV/DK+2icz6UDtiiKrFNAmIiR14TanfA==</a:t>
            </a:r>
            <a:endParaRPr sz="8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          &lt;/ds:X509Certificate&gt;</a:t>
            </a:r>
            <a:endParaRPr sz="8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        &lt;/ds:X509Data&gt;</a:t>
            </a:r>
            <a:endParaRPr sz="8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      &lt;/ds:KeyInfo&gt;</a:t>
            </a:r>
            <a:endParaRPr sz="8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    &lt;/KeyDescriptor&gt;</a:t>
            </a:r>
            <a:endParaRPr sz="8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8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6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Higher Ed &amp; Research SAML Trust Model</a:t>
            </a:r>
            <a:endParaRPr/>
          </a:p>
        </p:txBody>
      </p:sp>
      <p:sp>
        <p:nvSpPr>
          <p:cNvPr id="476" name="Google Shape;476;p6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Explicit Key Trust Model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IdP/SP explicitly trusts the "keys" it finds in SAML metadata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Keys used for digital signing and/or encryption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Keys obtained from X.509 digital certificates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X.509 certs contain a lot of information in addition to keys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Only the keys are used! (Mostly)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So X.509 certs do NOT need to be part of a public key infrastructure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No "well known" certificate authority needs to issue the certificate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Self-signed X.509 digital certificates preferred for higher ed &amp; research SAML</a:t>
            </a:r>
            <a:endParaRPr b="1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62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SAML Federations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56e9c3b135_0_4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 XML Name Conflicts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sp>
        <p:nvSpPr>
          <p:cNvPr id="98" name="Google Shape;98;g256e9c3b135_0_4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&lt;f:table </a:t>
            </a:r>
            <a:r>
              <a:rPr lang="en"/>
              <a:t>xmlns:f="https://www.w3schools.com/furniture"</a:t>
            </a: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&gt;</a:t>
            </a:r>
            <a:endParaRPr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&lt;f:name&gt;African Coffee Table&lt;/f:name&gt;</a:t>
            </a:r>
            <a:endParaRPr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&lt;f:width&gt;80&lt;/f:width&gt;</a:t>
            </a:r>
            <a:endParaRPr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&lt;f:length&gt;120&lt;/f:length&gt;</a:t>
            </a:r>
            <a:endParaRPr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&lt;/f:table&gt;</a:t>
            </a:r>
            <a:endParaRPr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6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The Role of Federations</a:t>
            </a:r>
            <a:endParaRPr/>
          </a:p>
        </p:txBody>
      </p:sp>
      <p:sp>
        <p:nvSpPr>
          <p:cNvPr id="487" name="Google Shape;487;p6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Enable us to scale up to 1000s of IdPs and SPs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Publish digitally signed SAML metadata containing public keys, endpoint URLs, and other info about IdPs and SPs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Set standards for SAML attributes, levels of assurance, etc.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Provide support and training</a:t>
            </a:r>
            <a:endParaRPr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6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RENU Identity Federation</a:t>
            </a:r>
            <a:endParaRPr/>
          </a:p>
        </p:txBody>
      </p:sp>
      <p:sp>
        <p:nvSpPr>
          <p:cNvPr id="493" name="Google Shape;493;p6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494" name="Google Shape;494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71024" y="1429449"/>
            <a:ext cx="3180100" cy="270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6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Federation SAML Metadata</a:t>
            </a:r>
            <a:endParaRPr/>
          </a:p>
        </p:txBody>
      </p:sp>
      <p:sp>
        <p:nvSpPr>
          <p:cNvPr id="500" name="Google Shape;500;p6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RENU Identity Federation (RIF) SAML Metadata available at</a:t>
            </a:r>
            <a:br>
              <a:rPr lang="en"/>
            </a:br>
            <a:br>
              <a:rPr lang="en"/>
            </a:br>
            <a:r>
              <a:rPr lang="en" u="sng">
                <a:solidFill>
                  <a:schemeClr val="hlink"/>
                </a:solidFill>
                <a:hlinkClick r:id="rId3"/>
              </a:rPr>
              <a:t>https://rif.renu.ac.ug/rr/signedmetadata/federation/RIF/metadata.xml</a:t>
            </a:r>
            <a:r>
              <a:rPr lang="en"/>
              <a:t> 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6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RENU SAML Federation Trust Model</a:t>
            </a:r>
            <a:endParaRPr/>
          </a:p>
        </p:txBody>
      </p:sp>
      <p:sp>
        <p:nvSpPr>
          <p:cNvPr id="506" name="Google Shape;506;p6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SAML  metadata bootstraps the trust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Trust federation operators to only let in "good" metadata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Each entity (IdP or SP) consumes the metadata and  has details for all other entities necessary for interoperability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Before consuming metadata each entity </a:t>
            </a:r>
            <a:r>
              <a:rPr b="1" lang="en"/>
              <a:t>must</a:t>
            </a:r>
            <a:r>
              <a:rPr lang="en"/>
              <a:t> verify it is </a:t>
            </a:r>
            <a:r>
              <a:rPr i="1" lang="en"/>
              <a:t>properly signed</a:t>
            </a:r>
            <a:r>
              <a:rPr lang="en"/>
              <a:t> by federation operator and </a:t>
            </a:r>
            <a:r>
              <a:rPr i="1" lang="en"/>
              <a:t>still valid</a:t>
            </a:r>
            <a:endParaRPr i="1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TLS is </a:t>
            </a:r>
            <a:r>
              <a:rPr b="1" lang="en"/>
              <a:t>not</a:t>
            </a:r>
            <a:r>
              <a:rPr lang="en"/>
              <a:t> a substitute for verifying signature on metadata</a:t>
            </a:r>
            <a:endParaRPr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67"/>
          <p:cNvSpPr txBox="1"/>
          <p:nvPr>
            <p:ph idx="1" type="body"/>
          </p:nvPr>
        </p:nvSpPr>
        <p:spPr>
          <a:xfrm>
            <a:off x="362775" y="1146800"/>
            <a:ext cx="6534900" cy="361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RENU joined eduGAIN in 2017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Enables SAML metadata exchange across federations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512" name="Google Shape;512;p6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eduGAIN: Global InterFederation </a:t>
            </a:r>
            <a:endParaRPr/>
          </a:p>
        </p:txBody>
      </p:sp>
      <p:pic>
        <p:nvPicPr>
          <p:cNvPr id="513" name="Google Shape;513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2675" y="2176495"/>
            <a:ext cx="4817950" cy="232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4" name="Google Shape;514;p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60650" y="2057450"/>
            <a:ext cx="1941525" cy="24411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6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eduGAIN: Global InterFederation </a:t>
            </a:r>
            <a:endParaRPr/>
          </a:p>
        </p:txBody>
      </p:sp>
      <p:sp>
        <p:nvSpPr>
          <p:cNvPr id="520" name="Google Shape;520;p68"/>
          <p:cNvSpPr txBox="1"/>
          <p:nvPr>
            <p:ph idx="1" type="body"/>
          </p:nvPr>
        </p:nvSpPr>
        <p:spPr>
          <a:xfrm>
            <a:off x="296750" y="1022850"/>
            <a:ext cx="86967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eduGAIN Policy Framework requires:</a:t>
            </a:r>
            <a:endParaRPr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Primarily serve the interests of the R&amp;E sector</a:t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Provide a point of contact for technical issues</a:t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Provide processes for handling complaints and incidents</a:t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Have a published Metadata registration practice statement</a:t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u="sng">
                <a:solidFill>
                  <a:schemeClr val="hlink"/>
                </a:solidFill>
                <a:hlinkClick r:id="rId3"/>
              </a:rPr>
              <a:t>http://www.edugain.org</a:t>
            </a:r>
            <a:r>
              <a:rPr lang="en" sz="2400"/>
              <a:t> </a:t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u="sng">
                <a:solidFill>
                  <a:schemeClr val="hlink"/>
                </a:solidFill>
                <a:hlinkClick r:id="rId4"/>
              </a:rPr>
              <a:t>https://technical.edugain.org/</a:t>
            </a:r>
            <a:r>
              <a:rPr lang="en" sz="2400"/>
              <a:t> </a:t>
            </a:r>
            <a:endParaRPr sz="240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9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REFEDS Research and Scholarship (R&amp;S)</a:t>
            </a:r>
            <a:endParaRPr/>
          </a:p>
        </p:txBody>
      </p:sp>
      <p:sp>
        <p:nvSpPr>
          <p:cNvPr id="526" name="Google Shape;526;p9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Defines an attribute bundle: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personal identifiers: 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email address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person name 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eduPersonPrincipalName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pseudonymous identifier: eduPersonTargetedID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affiliation: eduPersonScopedAffiliation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https://refeds.org/research-and-scholarship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527" name="Google Shape;527;p9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66925" y="1152463"/>
            <a:ext cx="2667000" cy="94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9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REFEDS Research and Scholarship (R&amp;S)</a:t>
            </a:r>
            <a:endParaRPr/>
          </a:p>
        </p:txBody>
      </p:sp>
      <p:sp>
        <p:nvSpPr>
          <p:cNvPr id="533" name="Google Shape;533;p9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Federations tag R&amp;S entities in metadata: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Research and Scholarship SPs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IdPs that release the attribute bundle to R&amp;S SPs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Research and Scholarship Entity Category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https://refeds.org/category/research-and-scholarship</a:t>
            </a:r>
            <a:endParaRPr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10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&lt;EntityDescriptor entityID="https://idp.ncsa.illinois.edu/idp/shibboleth"&gt;</a:t>
            </a:r>
            <a:br>
              <a:rPr lang="en" sz="12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&lt;Extensions&gt;</a:t>
            </a:r>
            <a:br>
              <a:rPr lang="en" sz="12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&lt;mdrpi:RegistrationInfo registrationAuthority="https://incommon.org"/&gt;</a:t>
            </a:r>
            <a:br>
              <a:rPr lang="en" sz="12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&lt;mdattr:EntityAttributes xmlns:mdattr="urn:oasis:names:tc:SAML:metadata:attribute"&gt;</a:t>
            </a:r>
            <a:br>
              <a:rPr lang="en" sz="12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  &lt;saml:Attribute xmlns:saml="urn:oasis:names:tc:SAML:2.0:assertion"</a:t>
            </a:r>
            <a:br>
              <a:rPr lang="en" sz="12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                  Name="http://macedir.org/entity-category-support"</a:t>
            </a:r>
            <a:br>
              <a:rPr lang="en" sz="12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                  NameFormat="urn:oasis:names:tc:SAML:2.0:attrname-format:uri"&gt;</a:t>
            </a:r>
            <a:br>
              <a:rPr lang="en" sz="12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lang="en" sz="12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&lt;saml:AttributeValue&gt;http://refeds.org/category/research-and-scholarship&lt;/saml:AttributeValue&gt;</a:t>
            </a:r>
            <a:br>
              <a:rPr lang="en" sz="12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  &lt;/saml:Attribute&gt;</a:t>
            </a:r>
            <a:br>
              <a:rPr lang="en" sz="12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&lt;/mdattr:EntityAttributes&gt;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39" name="Google Shape;539;p10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Metadata Tag for IdP R&amp;S Support</a:t>
            </a:r>
            <a:endParaRPr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10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&lt;EntityDescriptor entityID="https://cilogon.org/shibboleth"&gt;</a:t>
            </a:r>
            <a:br>
              <a:rPr lang="en" sz="12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&lt;Extensions&gt;</a:t>
            </a:r>
            <a:br>
              <a:rPr lang="en" sz="12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&lt;mdrpi:RegistrationInfo registrationAuthority="https://incommon.org"/&gt;</a:t>
            </a:r>
            <a:br>
              <a:rPr lang="en" sz="12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&lt;mdattr:EntityAttributes xmlns:mdattr="urn:oasis:names:tc:SAML:metadata:attribute"&gt;</a:t>
            </a:r>
            <a:br>
              <a:rPr lang="en" sz="12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  &lt;saml:Attribute xmlns:saml="urn:oasis:names:tc:SAML:2.0:assertion"</a:t>
            </a:r>
            <a:br>
              <a:rPr lang="en" sz="12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                  Name="http://macedir.org/entity-category"</a:t>
            </a:r>
            <a:br>
              <a:rPr lang="en" sz="12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                  NameFormat="urn:oasis:names:tc:SAML:2.0:attrname-format:uri"&gt;</a:t>
            </a:r>
            <a:br>
              <a:rPr lang="en" sz="12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    &lt;saml:AttributeValue&gt;</a:t>
            </a:r>
            <a:r>
              <a:rPr lang="en" sz="12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http://refeds.org/category/research-and-scholarship</a:t>
            </a: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&lt;/saml:AttributeValue&gt;</a:t>
            </a:r>
            <a:br>
              <a:rPr lang="en" sz="12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  &lt;/saml:Attribute&gt;</a:t>
            </a:r>
            <a:br>
              <a:rPr lang="en" sz="12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&lt;/mdattr:EntityAttributes&gt;</a:t>
            </a:r>
            <a:br>
              <a:rPr lang="en" sz="12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&lt;/Extensions&gt;</a:t>
            </a:r>
            <a:br>
              <a:rPr lang="en" sz="12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 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45" name="Google Shape;545;p10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Metadata Tag for R&amp;S SP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Quick Aside on XML Namespaces</a:t>
            </a:r>
            <a:endParaRPr/>
          </a:p>
        </p:txBody>
      </p:sp>
      <p:sp>
        <p:nvSpPr>
          <p:cNvPr id="104" name="Google Shape;104;p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en" sz="16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samlp</a:t>
            </a: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:AuthnRequest xmlns:</a:t>
            </a:r>
            <a:r>
              <a:rPr lang="en" sz="16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samlp</a:t>
            </a: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="</a:t>
            </a:r>
            <a:r>
              <a:rPr lang="en" sz="16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urn:oasis:names:tc:SAML:2.0:protocol</a:t>
            </a: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"&gt;</a:t>
            </a:r>
            <a:endParaRPr sz="1600"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105" name="Google Shape;105;p7"/>
          <p:cNvCxnSpPr/>
          <p:nvPr/>
        </p:nvCxnSpPr>
        <p:spPr>
          <a:xfrm flipH="1">
            <a:off x="832825" y="1540150"/>
            <a:ext cx="9900" cy="8622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triangle"/>
            <a:tailEnd len="sm" w="sm" type="none"/>
          </a:ln>
        </p:spPr>
      </p:cxnSp>
      <p:sp>
        <p:nvSpPr>
          <p:cNvPr id="106" name="Google Shape;106;p7"/>
          <p:cNvSpPr txBox="1"/>
          <p:nvPr/>
        </p:nvSpPr>
        <p:spPr>
          <a:xfrm>
            <a:off x="440650" y="2460375"/>
            <a:ext cx="804000" cy="4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prefix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7" name="Google Shape;107;p7"/>
          <p:cNvCxnSpPr/>
          <p:nvPr/>
        </p:nvCxnSpPr>
        <p:spPr>
          <a:xfrm flipH="1">
            <a:off x="1944275" y="1627325"/>
            <a:ext cx="2700" cy="8331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triangle"/>
            <a:tailEnd len="sm" w="sm" type="none"/>
          </a:ln>
        </p:spPr>
      </p:cxnSp>
      <p:sp>
        <p:nvSpPr>
          <p:cNvPr id="108" name="Google Shape;108;p7"/>
          <p:cNvSpPr txBox="1"/>
          <p:nvPr/>
        </p:nvSpPr>
        <p:spPr>
          <a:xfrm>
            <a:off x="1543625" y="2460375"/>
            <a:ext cx="804000" cy="4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local name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9" name="Google Shape;109;p7"/>
          <p:cNvCxnSpPr/>
          <p:nvPr/>
        </p:nvCxnSpPr>
        <p:spPr>
          <a:xfrm flipH="1">
            <a:off x="3590875" y="1627325"/>
            <a:ext cx="9900" cy="8622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triangle"/>
            <a:tailEnd len="sm" w="sm" type="none"/>
          </a:ln>
        </p:spPr>
      </p:cxnSp>
      <p:sp>
        <p:nvSpPr>
          <p:cNvPr id="110" name="Google Shape;110;p7"/>
          <p:cNvSpPr txBox="1"/>
          <p:nvPr/>
        </p:nvSpPr>
        <p:spPr>
          <a:xfrm>
            <a:off x="3193825" y="2554650"/>
            <a:ext cx="804000" cy="4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prefix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1" name="Google Shape;111;p7"/>
          <p:cNvCxnSpPr/>
          <p:nvPr/>
        </p:nvCxnSpPr>
        <p:spPr>
          <a:xfrm flipH="1">
            <a:off x="6513600" y="1612775"/>
            <a:ext cx="9900" cy="8622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triangle"/>
            <a:tailEnd len="sm" w="sm" type="none"/>
          </a:ln>
        </p:spPr>
      </p:cxnSp>
      <p:sp>
        <p:nvSpPr>
          <p:cNvPr id="112" name="Google Shape;112;p7"/>
          <p:cNvSpPr txBox="1"/>
          <p:nvPr/>
        </p:nvSpPr>
        <p:spPr>
          <a:xfrm>
            <a:off x="5647200" y="2489525"/>
            <a:ext cx="1811100" cy="4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namespace URI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7"/>
          <p:cNvSpPr txBox="1"/>
          <p:nvPr/>
        </p:nvSpPr>
        <p:spPr>
          <a:xfrm>
            <a:off x="789425" y="3580925"/>
            <a:ext cx="7243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4D5156"/>
                </a:solidFill>
                <a:highlight>
                  <a:srgbClr val="FFFFFF"/>
                </a:highlight>
              </a:rPr>
              <a:t>XML namespaces are </a:t>
            </a:r>
            <a:r>
              <a:rPr b="1" lang="en" sz="1050">
                <a:solidFill>
                  <a:srgbClr val="5F6368"/>
                </a:solidFill>
                <a:highlight>
                  <a:srgbClr val="FFFFFF"/>
                </a:highlight>
              </a:rPr>
              <a:t>used for providing uniquely named elements and attributes in an XML document</a:t>
            </a:r>
            <a:r>
              <a:rPr lang="en" sz="1050">
                <a:solidFill>
                  <a:srgbClr val="4D5156"/>
                </a:solidFill>
                <a:highlight>
                  <a:srgbClr val="FFFFFF"/>
                </a:highlight>
              </a:rPr>
              <a:t>.</a:t>
            </a:r>
            <a:endParaRPr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10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SIRTFI</a:t>
            </a:r>
            <a:endParaRPr/>
          </a:p>
        </p:txBody>
      </p:sp>
      <p:sp>
        <p:nvSpPr>
          <p:cNvPr id="551" name="Google Shape;551;p10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solidFill>
                  <a:srgbClr val="FF0000"/>
                </a:solidFill>
              </a:rPr>
              <a:t>S</a:t>
            </a:r>
            <a:r>
              <a:rPr lang="en"/>
              <a:t>ecurity </a:t>
            </a:r>
            <a:r>
              <a:rPr lang="en">
                <a:solidFill>
                  <a:srgbClr val="FF0000"/>
                </a:solidFill>
              </a:rPr>
              <a:t>I</a:t>
            </a:r>
            <a:r>
              <a:rPr lang="en"/>
              <a:t>ncident </a:t>
            </a:r>
            <a:r>
              <a:rPr lang="en">
                <a:solidFill>
                  <a:srgbClr val="FF0000"/>
                </a:solidFill>
              </a:rPr>
              <a:t>R</a:t>
            </a:r>
            <a:r>
              <a:rPr lang="en"/>
              <a:t>esponse </a:t>
            </a:r>
            <a:r>
              <a:rPr lang="en">
                <a:solidFill>
                  <a:srgbClr val="FF0000"/>
                </a:solidFill>
              </a:rPr>
              <a:t>T</a:t>
            </a:r>
            <a:r>
              <a:rPr lang="en"/>
              <a:t>rust Framework for </a:t>
            </a:r>
            <a:r>
              <a:rPr lang="en">
                <a:solidFill>
                  <a:srgbClr val="FF0000"/>
                </a:solidFill>
              </a:rPr>
              <a:t>F</a:t>
            </a:r>
            <a:r>
              <a:rPr lang="en"/>
              <a:t>ederated </a:t>
            </a:r>
            <a:r>
              <a:rPr lang="en">
                <a:solidFill>
                  <a:srgbClr val="FF0000"/>
                </a:solidFill>
              </a:rPr>
              <a:t>I</a:t>
            </a:r>
            <a:r>
              <a:rPr lang="en"/>
              <a:t>dentity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Enable the coordination of incident response across federated organisations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 Self-asserted by the organization operating the IdP or SP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No expensive audit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https://refeds.org/sirtfi</a:t>
            </a:r>
            <a:endParaRPr/>
          </a:p>
        </p:txBody>
      </p:sp>
      <p:pic>
        <p:nvPicPr>
          <p:cNvPr id="552" name="Google Shape;552;p10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57075" y="2553675"/>
            <a:ext cx="3048000" cy="243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These Two Elements Are The Same</a:t>
            </a:r>
            <a:endParaRPr/>
          </a:p>
        </p:txBody>
      </p:sp>
      <p:sp>
        <p:nvSpPr>
          <p:cNvPr id="119" name="Google Shape;119;p8"/>
          <p:cNvSpPr txBox="1"/>
          <p:nvPr>
            <p:ph idx="1" type="body"/>
          </p:nvPr>
        </p:nvSpPr>
        <p:spPr>
          <a:xfrm>
            <a:off x="311700" y="1869475"/>
            <a:ext cx="8520600" cy="26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2000"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en" sz="20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samlp</a:t>
            </a:r>
            <a:r>
              <a:rPr lang="en" sz="2000">
                <a:latin typeface="Consolas"/>
                <a:ea typeface="Consolas"/>
                <a:cs typeface="Consolas"/>
                <a:sym typeface="Consolas"/>
              </a:rPr>
              <a:t>:AuthnRequest </a:t>
            </a:r>
            <a:endParaRPr sz="2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2000">
                <a:latin typeface="Consolas"/>
                <a:ea typeface="Consolas"/>
                <a:cs typeface="Consolas"/>
                <a:sym typeface="Consolas"/>
              </a:rPr>
              <a:t>    xmlns:</a:t>
            </a:r>
            <a:r>
              <a:rPr lang="en" sz="20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samlp</a:t>
            </a:r>
            <a:r>
              <a:rPr lang="en" sz="2000">
                <a:latin typeface="Consolas"/>
                <a:ea typeface="Consolas"/>
                <a:cs typeface="Consolas"/>
                <a:sym typeface="Consolas"/>
              </a:rPr>
              <a:t>="</a:t>
            </a:r>
            <a:r>
              <a:rPr lang="en" sz="20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urn:oasis:names:tc:SAML:2.0:protocol</a:t>
            </a:r>
            <a:r>
              <a:rPr lang="en" sz="2000">
                <a:latin typeface="Consolas"/>
                <a:ea typeface="Consolas"/>
                <a:cs typeface="Consolas"/>
                <a:sym typeface="Consolas"/>
              </a:rPr>
              <a:t>"&gt;</a:t>
            </a:r>
            <a:endParaRPr sz="2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6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en" sz="20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s</a:t>
            </a:r>
            <a:r>
              <a:rPr lang="en" sz="2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:AuthnRequest </a:t>
            </a:r>
            <a:endParaRPr sz="2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xmlns:</a:t>
            </a:r>
            <a:r>
              <a:rPr lang="en" sz="20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s</a:t>
            </a:r>
            <a:r>
              <a:rPr lang="en" sz="2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="</a:t>
            </a:r>
            <a:r>
              <a:rPr lang="en" sz="20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urn:oasis:names:tc:SAML:2.0:protocol</a:t>
            </a:r>
            <a:r>
              <a:rPr lang="en" sz="2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"&gt;</a:t>
            </a:r>
            <a:endParaRPr sz="2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6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