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9.bin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officedocument.oleObject" PartName="/ppt/embeddings/oleObject8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4" roundtripDataSignature="AMtx7mhsFoCT+mC0647nNOalr0WUxB1l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Z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ZA"/>
              <a:t>https://eduroam.org/about/</a:t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7B1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1"/>
          <p:cNvSpPr txBox="1"/>
          <p:nvPr>
            <p:ph type="title"/>
          </p:nvPr>
        </p:nvSpPr>
        <p:spPr>
          <a:xfrm>
            <a:off x="1007435" y="2852936"/>
            <a:ext cx="10177131" cy="1124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1"/>
          <p:cNvSpPr/>
          <p:nvPr/>
        </p:nvSpPr>
        <p:spPr>
          <a:xfrm>
            <a:off x="0" y="908720"/>
            <a:ext cx="12192000" cy="144016"/>
          </a:xfrm>
          <a:prstGeom prst="rect">
            <a:avLst/>
          </a:prstGeom>
          <a:solidFill>
            <a:srgbClr val="4CA4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1"/>
          <p:cNvSpPr txBox="1"/>
          <p:nvPr/>
        </p:nvSpPr>
        <p:spPr>
          <a:xfrm>
            <a:off x="9552438" y="6345370"/>
            <a:ext cx="12961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0050" lvl="0" marL="40005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Z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oter.jpg" id="89" name="Google Shape;8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02792"/>
            <a:ext cx="12192000" cy="55520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png"/><Relationship Id="rId7" Type="http://schemas.openxmlformats.org/officeDocument/2006/relationships/image" Target="../media/image19.jpg"/><Relationship Id="rId8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7.bin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8.bin"/><Relationship Id="rId6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/>
              <a:t>eduroam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ZA"/>
              <a:t>“Federation Light”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eduroam governance model</a:t>
            </a:r>
            <a:endParaRPr/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eduroam policy exists at all levels to: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provide a basis for a mutual understanding of responsibilities;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make the boundaries of the </a:t>
            </a:r>
            <a:r>
              <a:rPr b="1" lang="en-ZA"/>
              <a:t>trust</a:t>
            </a:r>
            <a:r>
              <a:rPr lang="en-ZA"/>
              <a:t> relationship clear to all parties; and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reduce the risk that the relationship will break down as the result of inadvertent or malicious actions by a minority</a:t>
            </a:r>
            <a:endParaRPr/>
          </a:p>
        </p:txBody>
      </p:sp>
      <p:sp>
        <p:nvSpPr>
          <p:cNvPr id="153" name="Google Shape;153;p10"/>
          <p:cNvSpPr txBox="1"/>
          <p:nvPr/>
        </p:nvSpPr>
        <p:spPr>
          <a:xfrm>
            <a:off x="5735960" y="6035953"/>
            <a:ext cx="49320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Z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http://eduroam.ac.za/policy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3431704" y="1268760"/>
            <a:ext cx="6264696" cy="4529517"/>
          </a:xfrm>
          <a:prstGeom prst="cloudCallout">
            <a:avLst>
              <a:gd fmla="val -73099" name="adj1"/>
              <a:gd fmla="val -45912" name="adj2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-ZA" sz="9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Trust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is built in the governance layer</a:t>
            </a:r>
            <a:endParaRPr b="1" i="0" sz="4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/>
              <a:t>How does eduroam work</a:t>
            </a:r>
            <a:endParaRPr/>
          </a:p>
        </p:txBody>
      </p:sp>
      <p:sp>
        <p:nvSpPr>
          <p:cNvPr id="160" name="Google Shape;160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How does eduroam work</a:t>
            </a:r>
            <a:endParaRPr/>
          </a:p>
        </p:txBody>
      </p:sp>
      <p:graphicFrame>
        <p:nvGraphicFramePr>
          <p:cNvPr id="166" name="Google Shape;166;p12"/>
          <p:cNvGraphicFramePr/>
          <p:nvPr/>
        </p:nvGraphicFramePr>
        <p:xfrm>
          <a:off x="1505339" y="980728"/>
          <a:ext cx="9144000" cy="5387826"/>
        </p:xfrm>
        <a:graphic>
          <a:graphicData uri="http://schemas.openxmlformats.org/presentationml/2006/ole">
            <mc:AlternateContent>
              <mc:Choice Requires="v">
                <p:oleObj r:id="rId4" imgH="5387826" imgW="9144000" progId="Visio.Drawing.11" spid="_x0000_s1">
                  <p:embed/>
                </p:oleObj>
              </mc:Choice>
              <mc:Fallback>
                <p:oleObj r:id="rId5" imgH="5387826" imgW="9144000" progId="Visio.Drawing.11">
                  <p:embed/>
                  <p:pic>
                    <p:nvPicPr>
                      <p:cNvPr id="166" name="Google Shape;166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05339" y="980728"/>
                        <a:ext cx="9144000" cy="538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How does eduroam work</a:t>
            </a:r>
            <a:endParaRPr/>
          </a:p>
        </p:txBody>
      </p:sp>
      <p:graphicFrame>
        <p:nvGraphicFramePr>
          <p:cNvPr id="172" name="Google Shape;172;p13"/>
          <p:cNvGraphicFramePr/>
          <p:nvPr/>
        </p:nvGraphicFramePr>
        <p:xfrm>
          <a:off x="1505339" y="980728"/>
          <a:ext cx="9144000" cy="5387826"/>
        </p:xfrm>
        <a:graphic>
          <a:graphicData uri="http://schemas.openxmlformats.org/presentationml/2006/ole">
            <mc:AlternateContent>
              <mc:Choice Requires="v">
                <p:oleObj r:id="rId4" imgH="5387826" imgW="9144000" progId="Visio.Drawing.11" spid="_x0000_s1">
                  <p:embed/>
                </p:oleObj>
              </mc:Choice>
              <mc:Fallback>
                <p:oleObj r:id="rId5" imgH="5387826" imgW="9144000" progId="Visio.Drawing.11">
                  <p:embed/>
                  <p:pic>
                    <p:nvPicPr>
                      <p:cNvPr id="172" name="Google Shape;172;p1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05339" y="980728"/>
                        <a:ext cx="9144000" cy="538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How does eduroam work</a:t>
            </a:r>
            <a:endParaRPr/>
          </a:p>
        </p:txBody>
      </p:sp>
      <p:graphicFrame>
        <p:nvGraphicFramePr>
          <p:cNvPr id="178" name="Google Shape;178;p14"/>
          <p:cNvGraphicFramePr/>
          <p:nvPr/>
        </p:nvGraphicFramePr>
        <p:xfrm>
          <a:off x="1505339" y="980728"/>
          <a:ext cx="9144000" cy="5387826"/>
        </p:xfrm>
        <a:graphic>
          <a:graphicData uri="http://schemas.openxmlformats.org/presentationml/2006/ole">
            <mc:AlternateContent>
              <mc:Choice Requires="v">
                <p:oleObj r:id="rId4" imgH="5387826" imgW="9144000" progId="Visio.Drawing.11" spid="_x0000_s1">
                  <p:embed/>
                </p:oleObj>
              </mc:Choice>
              <mc:Fallback>
                <p:oleObj r:id="rId5" imgH="5387826" imgW="9144000" progId="Visio.Drawing.11">
                  <p:embed/>
                  <p:pic>
                    <p:nvPicPr>
                      <p:cNvPr id="178" name="Google Shape;178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05339" y="980728"/>
                        <a:ext cx="9144000" cy="538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Clipart Yellow Note Document Mascot Holding A Pencil Royalty Free Vector Illustration" id="179" name="Google Shape;179;p14"/>
          <p:cNvPicPr preferRelativeResize="0"/>
          <p:nvPr/>
        </p:nvPicPr>
        <p:blipFill rotWithShape="1">
          <a:blip r:embed="rId7">
            <a:alphaModFix/>
          </a:blip>
          <a:srcRect b="13173" l="0" r="0" t="-219"/>
          <a:stretch/>
        </p:blipFill>
        <p:spPr>
          <a:xfrm>
            <a:off x="8548617" y="1650852"/>
            <a:ext cx="1428750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lightbulb clipart" id="180" name="Google Shape;180;p14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lightbulb clipart" id="181" name="Google Shape;181;p14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mages.clipartpanda.com/light-bulb-clip-art-18a610edb05ad378090778d74e7449bb-light-bulb-clip-art.jpg" id="182" name="Google Shape;18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47928" y="1916832"/>
            <a:ext cx="1219010" cy="1224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4"/>
          <p:cNvGrpSpPr/>
          <p:nvPr/>
        </p:nvGrpSpPr>
        <p:grpSpPr>
          <a:xfrm>
            <a:off x="6496043" y="21704"/>
            <a:ext cx="3024336" cy="2664296"/>
            <a:chOff x="4972043" y="21704"/>
            <a:chExt cx="3024336" cy="2664296"/>
          </a:xfrm>
        </p:grpSpPr>
        <p:sp>
          <p:nvSpPr>
            <p:cNvPr id="184" name="Google Shape;184;p14"/>
            <p:cNvSpPr/>
            <p:nvPr/>
          </p:nvSpPr>
          <p:spPr>
            <a:xfrm>
              <a:off x="4972043" y="21704"/>
              <a:ext cx="3024336" cy="2664296"/>
            </a:xfrm>
            <a:prstGeom prst="cloudCallout">
              <a:avLst>
                <a:gd fmla="val 66813" name="adj1"/>
                <a:gd fmla="val 34917" name="adj2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ttp://www.clker.com/cliparts/b/d/f/U/p/W/sad-monkey-face-md.png" id="185" name="Google Shape;185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36405" y="372852"/>
              <a:ext cx="2095612" cy="196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How does eduroam work</a:t>
            </a:r>
            <a:endParaRPr/>
          </a:p>
        </p:txBody>
      </p:sp>
      <p:graphicFrame>
        <p:nvGraphicFramePr>
          <p:cNvPr id="191" name="Google Shape;191;p15"/>
          <p:cNvGraphicFramePr/>
          <p:nvPr/>
        </p:nvGraphicFramePr>
        <p:xfrm>
          <a:off x="1505339" y="980728"/>
          <a:ext cx="9144000" cy="5387826"/>
        </p:xfrm>
        <a:graphic>
          <a:graphicData uri="http://schemas.openxmlformats.org/presentationml/2006/ole">
            <mc:AlternateContent>
              <mc:Choice Requires="v">
                <p:oleObj r:id="rId4" imgH="5387826" imgW="9144000" progId="Visio.Drawing.11" spid="_x0000_s1">
                  <p:embed/>
                </p:oleObj>
              </mc:Choice>
              <mc:Fallback>
                <p:oleObj r:id="rId5" imgH="5387826" imgW="9144000" progId="Visio.Drawing.11">
                  <p:embed/>
                  <p:pic>
                    <p:nvPicPr>
                      <p:cNvPr id="191" name="Google Shape;191;p1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05339" y="980728"/>
                        <a:ext cx="9144000" cy="538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How does eduroam work</a:t>
            </a:r>
            <a:endParaRPr/>
          </a:p>
        </p:txBody>
      </p:sp>
      <p:graphicFrame>
        <p:nvGraphicFramePr>
          <p:cNvPr id="197" name="Google Shape;197;p16"/>
          <p:cNvGraphicFramePr/>
          <p:nvPr/>
        </p:nvGraphicFramePr>
        <p:xfrm>
          <a:off x="1505339" y="980728"/>
          <a:ext cx="9144000" cy="5387826"/>
        </p:xfrm>
        <a:graphic>
          <a:graphicData uri="http://schemas.openxmlformats.org/presentationml/2006/ole">
            <mc:AlternateContent>
              <mc:Choice Requires="v">
                <p:oleObj r:id="rId4" imgH="5387826" imgW="9144000" progId="Visio.Drawing.11" spid="_x0000_s1">
                  <p:embed/>
                </p:oleObj>
              </mc:Choice>
              <mc:Fallback>
                <p:oleObj r:id="rId5" imgH="5387826" imgW="9144000" progId="Visio.Drawing.11">
                  <p:embed/>
                  <p:pic>
                    <p:nvPicPr>
                      <p:cNvPr id="197" name="Google Shape;197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05339" y="980728"/>
                        <a:ext cx="9144000" cy="538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" name="Google Shape;198;p16"/>
          <p:cNvSpPr txBox="1"/>
          <p:nvPr/>
        </p:nvSpPr>
        <p:spPr>
          <a:xfrm>
            <a:off x="2639616" y="1241537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Organisation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Identity Provider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7176120" y="1241537"/>
            <a:ext cx="22322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Visited Organisation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Provider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>
            <a:off x="6496043" y="21704"/>
            <a:ext cx="3024336" cy="2664296"/>
            <a:chOff x="4972043" y="21704"/>
            <a:chExt cx="3024336" cy="2664296"/>
          </a:xfrm>
        </p:grpSpPr>
        <p:sp>
          <p:nvSpPr>
            <p:cNvPr id="201" name="Google Shape;201;p16"/>
            <p:cNvSpPr/>
            <p:nvPr/>
          </p:nvSpPr>
          <p:spPr>
            <a:xfrm>
              <a:off x="4972043" y="21704"/>
              <a:ext cx="3024336" cy="2664296"/>
            </a:xfrm>
            <a:prstGeom prst="cloudCallout">
              <a:avLst>
                <a:gd fmla="val 66813" name="adj1"/>
                <a:gd fmla="val 34917" name="adj2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appy Monkey Face Clip Art" id="202" name="Google Shape;202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36405" y="372852"/>
              <a:ext cx="2095612" cy="196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How does eduroam work</a:t>
            </a:r>
            <a:endParaRPr/>
          </a:p>
        </p:txBody>
      </p:sp>
      <p:graphicFrame>
        <p:nvGraphicFramePr>
          <p:cNvPr id="208" name="Google Shape;208;p17"/>
          <p:cNvGraphicFramePr/>
          <p:nvPr/>
        </p:nvGraphicFramePr>
        <p:xfrm>
          <a:off x="1505339" y="980728"/>
          <a:ext cx="9144000" cy="5387826"/>
        </p:xfrm>
        <a:graphic>
          <a:graphicData uri="http://schemas.openxmlformats.org/presentationml/2006/ole">
            <mc:AlternateContent>
              <mc:Choice Requires="v">
                <p:oleObj r:id="rId4" imgH="5387826" imgW="9144000" progId="Visio.Drawing.11" spid="_x0000_s1">
                  <p:embed/>
                </p:oleObj>
              </mc:Choice>
              <mc:Fallback>
                <p:oleObj r:id="rId5" imgH="5387826" imgW="9144000" progId="Visio.Drawing.11">
                  <p:embed/>
                  <p:pic>
                    <p:nvPicPr>
                      <p:cNvPr id="208" name="Google Shape;208;p1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05339" y="980728"/>
                        <a:ext cx="9144000" cy="538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" name="Google Shape;209;p17"/>
          <p:cNvSpPr txBox="1"/>
          <p:nvPr/>
        </p:nvSpPr>
        <p:spPr>
          <a:xfrm>
            <a:off x="2639616" y="1241537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Organisation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Identity Provider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7176120" y="1241537"/>
            <a:ext cx="22322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Visited Organisation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Provider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4807428" y="1241535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Z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Roaming Operator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17"/>
          <p:cNvGrpSpPr/>
          <p:nvPr/>
        </p:nvGrpSpPr>
        <p:grpSpPr>
          <a:xfrm>
            <a:off x="5481198" y="2996953"/>
            <a:ext cx="1609725" cy="2414389"/>
            <a:chOff x="3957197" y="2996952"/>
            <a:chExt cx="1609725" cy="2414389"/>
          </a:xfrm>
        </p:grpSpPr>
        <p:pic>
          <p:nvPicPr>
            <p:cNvPr id="213" name="Google Shape;213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57197" y="3573016"/>
              <a:ext cx="1609725" cy="18383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p17"/>
            <p:cNvCxnSpPr/>
            <p:nvPr/>
          </p:nvCxnSpPr>
          <p:spPr>
            <a:xfrm flipH="1" rot="10800000">
              <a:off x="4972043" y="2996952"/>
              <a:ext cx="327609" cy="86409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15" name="Google Shape;215;p17"/>
          <p:cNvGrpSpPr/>
          <p:nvPr/>
        </p:nvGrpSpPr>
        <p:grpSpPr>
          <a:xfrm>
            <a:off x="6496043" y="21704"/>
            <a:ext cx="3024336" cy="2664296"/>
            <a:chOff x="4972043" y="21704"/>
            <a:chExt cx="3024336" cy="2664296"/>
          </a:xfrm>
        </p:grpSpPr>
        <p:sp>
          <p:nvSpPr>
            <p:cNvPr id="216" name="Google Shape;216;p17"/>
            <p:cNvSpPr/>
            <p:nvPr/>
          </p:nvSpPr>
          <p:spPr>
            <a:xfrm>
              <a:off x="4972043" y="21704"/>
              <a:ext cx="3024336" cy="2664296"/>
            </a:xfrm>
            <a:prstGeom prst="cloudCallout">
              <a:avLst>
                <a:gd fmla="val 66813" name="adj1"/>
                <a:gd fmla="val 34917" name="adj2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appy Monkey Face Clip Art" id="217" name="Google Shape;217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36405" y="372852"/>
              <a:ext cx="2095612" cy="196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How does eduroam work</a:t>
            </a:r>
            <a:endParaRPr/>
          </a:p>
        </p:txBody>
      </p:sp>
      <p:graphicFrame>
        <p:nvGraphicFramePr>
          <p:cNvPr id="223" name="Google Shape;223;p18"/>
          <p:cNvGraphicFramePr/>
          <p:nvPr/>
        </p:nvGraphicFramePr>
        <p:xfrm>
          <a:off x="1505339" y="980728"/>
          <a:ext cx="9144000" cy="5387826"/>
        </p:xfrm>
        <a:graphic>
          <a:graphicData uri="http://schemas.openxmlformats.org/presentationml/2006/ole">
            <mc:AlternateContent>
              <mc:Choice Requires="v">
                <p:oleObj r:id="rId4" imgH="5387826" imgW="9144000" progId="Visio.Drawing.11" spid="_x0000_s1">
                  <p:embed/>
                </p:oleObj>
              </mc:Choice>
              <mc:Fallback>
                <p:oleObj r:id="rId5" imgH="5387826" imgW="9144000" progId="Visio.Drawing.11">
                  <p:embed/>
                  <p:pic>
                    <p:nvPicPr>
                      <p:cNvPr id="223" name="Google Shape;223;p1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05339" y="980728"/>
                        <a:ext cx="9144000" cy="5387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4" name="Google Shape;224;p18"/>
          <p:cNvGrpSpPr/>
          <p:nvPr/>
        </p:nvGrpSpPr>
        <p:grpSpPr>
          <a:xfrm>
            <a:off x="6496043" y="21704"/>
            <a:ext cx="3024336" cy="2664296"/>
            <a:chOff x="4972043" y="21704"/>
            <a:chExt cx="3024336" cy="2664296"/>
          </a:xfrm>
        </p:grpSpPr>
        <p:sp>
          <p:nvSpPr>
            <p:cNvPr id="225" name="Google Shape;225;p18"/>
            <p:cNvSpPr/>
            <p:nvPr/>
          </p:nvSpPr>
          <p:spPr>
            <a:xfrm>
              <a:off x="4972043" y="21704"/>
              <a:ext cx="3024336" cy="2664296"/>
            </a:xfrm>
            <a:prstGeom prst="cloudCallout">
              <a:avLst>
                <a:gd fmla="val 66813" name="adj1"/>
                <a:gd fmla="val 34917" name="adj2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appy Monkey Face Clip Art" id="226" name="Google Shape;226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36405" y="372852"/>
              <a:ext cx="2095612" cy="196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18"/>
          <p:cNvGrpSpPr/>
          <p:nvPr/>
        </p:nvGrpSpPr>
        <p:grpSpPr>
          <a:xfrm>
            <a:off x="2423592" y="21704"/>
            <a:ext cx="3024336" cy="2664296"/>
            <a:chOff x="899592" y="21704"/>
            <a:chExt cx="3024336" cy="2664296"/>
          </a:xfrm>
        </p:grpSpPr>
        <p:sp>
          <p:nvSpPr>
            <p:cNvPr id="228" name="Google Shape;228;p18"/>
            <p:cNvSpPr/>
            <p:nvPr/>
          </p:nvSpPr>
          <p:spPr>
            <a:xfrm>
              <a:off x="899592" y="21704"/>
              <a:ext cx="3024336" cy="2664296"/>
            </a:xfrm>
            <a:prstGeom prst="cloudCallout">
              <a:avLst>
                <a:gd fmla="val -58445" name="adj1"/>
                <a:gd fmla="val 34217" name="adj2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appy Monkey Face Clip Art" id="229" name="Google Shape;229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63954" y="372852"/>
              <a:ext cx="2095612" cy="196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s://www.eduroam.org/downloads/logo/PNG/eduroam_trans_450pix.png" id="230" name="Google Shape;230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1961" y="3356992"/>
            <a:ext cx="4286250" cy="18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Where can we eduroam?</a:t>
            </a:r>
            <a:endParaRPr/>
          </a:p>
        </p:txBody>
      </p:sp>
      <p:pic>
        <p:nvPicPr>
          <p:cNvPr id="236" name="Google Shape;2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544" y="1340768"/>
            <a:ext cx="11002911" cy="512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ZA"/>
              <a:t>Introduction: The big eduroam picture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ZA"/>
              <a:t>Role players and governance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ZA"/>
              <a:t>How eduroam works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ZA"/>
              <a:t>Business case for eduroam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ZA"/>
              <a:t>How do we get this to work?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ZA"/>
              <a:t>Common (mis)conceptions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/>
              <a:t>eduroam authentication model</a:t>
            </a:r>
            <a:endParaRPr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eduroam authentication model</a:t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4658186" y="920904"/>
            <a:ext cx="2301911" cy="1606038"/>
          </a:xfrm>
          <a:prstGeom prst="wedgeRoundRectCallout">
            <a:avLst>
              <a:gd fmla="val 1769" name="adj1"/>
              <a:gd fmla="val 65025" name="adj2"/>
              <a:gd fmla="val 16667" name="adj3"/>
            </a:avLst>
          </a:prstGeom>
          <a:solidFill>
            <a:srgbClr val="C4E0B2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MyUni. Someone called anonymous@example.ac.za is  claiming to be one of your users and is asking for access. They gave us this secret token. Do you know them?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2667000" y="1052736"/>
            <a:ext cx="2294874" cy="1242138"/>
          </a:xfrm>
          <a:prstGeom prst="wedgeRoundRectCallout">
            <a:avLst>
              <a:gd fmla="val -32033" name="adj1"/>
              <a:gd fmla="val 74360" name="adj2"/>
              <a:gd fmla="val 16667" name="adj3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Hi. I’m anonymous@example.ac.za from MyUni. Here’s my secret token.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3814438" y="920904"/>
            <a:ext cx="2247905" cy="1305792"/>
          </a:xfrm>
          <a:prstGeom prst="wedgeRoundRectCallout">
            <a:avLst>
              <a:gd fmla="val -15995" name="adj1"/>
              <a:gd fmla="val 77892" name="adj2"/>
              <a:gd fmla="val 16667" name="adj3"/>
            </a:avLst>
          </a:prstGeom>
          <a:solidFill>
            <a:srgbClr val="D58987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Hey, Roaming Operator, do you know anything about anonymous@example.ac.za from MyUni? They gave me this secret token.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1" name="Google Shape;251;p21"/>
          <p:cNvGraphicFramePr/>
          <p:nvPr/>
        </p:nvGraphicFramePr>
        <p:xfrm>
          <a:off x="2653004" y="1592796"/>
          <a:ext cx="6858000" cy="4040870"/>
        </p:xfrm>
        <a:graphic>
          <a:graphicData uri="http://schemas.openxmlformats.org/presentationml/2006/ole">
            <mc:AlternateContent>
              <mc:Choice Requires="v">
                <p:oleObj r:id="rId4" imgH="4040870" imgW="6858000" progId="Visio.Drawing.11" spid="_x0000_s1">
                  <p:embed/>
                </p:oleObj>
              </mc:Choice>
              <mc:Fallback>
                <p:oleObj r:id="rId5" imgH="4040870" imgW="6858000" progId="Visio.Drawing.11">
                  <p:embed/>
                  <p:pic>
                    <p:nvPicPr>
                      <p:cNvPr id="251" name="Google Shape;251;p2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653004" y="1592796"/>
                        <a:ext cx="6858000" cy="404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Google Shape;252;p21"/>
          <p:cNvSpPr/>
          <p:nvPr/>
        </p:nvSpPr>
        <p:spPr>
          <a:xfrm>
            <a:off x="3665730" y="3699030"/>
            <a:ext cx="2052228" cy="1350150"/>
          </a:xfrm>
          <a:prstGeom prst="cloudCallout">
            <a:avLst>
              <a:gd fmla="val -12664" name="adj1"/>
              <a:gd fmla="val -68437" name="adj2"/>
            </a:avLst>
          </a:prstGeom>
          <a:solidFill>
            <a:srgbClr val="D58987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Hmm. I don’t know anything about MyUni, I’ll have to ask someone.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5285910" y="3699030"/>
            <a:ext cx="1674186" cy="1350150"/>
          </a:xfrm>
          <a:prstGeom prst="cloudCallout">
            <a:avLst>
              <a:gd fmla="val -38129" name="adj1"/>
              <a:gd fmla="val -66179" name="adj2"/>
            </a:avLst>
          </a:prstGeom>
          <a:solidFill>
            <a:srgbClr val="C4E0B2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know about MyUni, let me ask them…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8148228" y="3591018"/>
            <a:ext cx="864096" cy="648072"/>
          </a:xfrm>
          <a:prstGeom prst="wedgeRectCallout">
            <a:avLst>
              <a:gd fmla="val -66689" name="adj1"/>
              <a:gd fmla="val 78961" name="adj2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that’s correct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6642270" y="1038016"/>
            <a:ext cx="1728192" cy="1188681"/>
          </a:xfrm>
          <a:prstGeom prst="wedgeRoundRectCallout">
            <a:avLst>
              <a:gd fmla="val -3196" name="adj1"/>
              <a:gd fmla="val 76603" name="adj2"/>
              <a:gd fmla="val 16667" name="adj3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OK! I know that person. Please let them have access.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4961874" y="1053285"/>
            <a:ext cx="1998222" cy="785298"/>
          </a:xfrm>
          <a:prstGeom prst="wedgeRoundRectCallout">
            <a:avLst>
              <a:gd fmla="val -16257" name="adj1"/>
              <a:gd fmla="val 141807" name="adj2"/>
              <a:gd fmla="val 16667" name="adj3"/>
            </a:avLst>
          </a:prstGeom>
          <a:solidFill>
            <a:srgbClr val="C4E0B2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OK! MyUni knows that person, please let them have access.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3814438" y="1160748"/>
            <a:ext cx="1687497" cy="1065948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58987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OK! The Roaming Operator says MyUni knows you, you can have access.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3125670" y="1322766"/>
            <a:ext cx="972108" cy="903930"/>
          </a:xfrm>
          <a:prstGeom prst="wedgeRoundRectCallout">
            <a:avLst>
              <a:gd fmla="val -52188" name="adj1"/>
              <a:gd fmla="val 84418" name="adj2"/>
              <a:gd fmla="val 16667" name="adj3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4256660" y="1541973"/>
            <a:ext cx="3732689" cy="1430736"/>
          </a:xfrm>
          <a:prstGeom prst="cloudCallout">
            <a:avLst>
              <a:gd fmla="val -78809" name="adj1"/>
              <a:gd fmla="val 24875" name="adj2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Z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eduroam is great!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7256748" y="1053285"/>
            <a:ext cx="2268252" cy="1296144"/>
          </a:xfrm>
          <a:prstGeom prst="cloudCallout">
            <a:avLst>
              <a:gd fmla="val -17847" name="adj1"/>
              <a:gd fmla="val 73296" name="adj2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secret token belongs to Bob. Let me check the password.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7862214" y="1608840"/>
            <a:ext cx="1674186" cy="918102"/>
          </a:xfrm>
          <a:prstGeom prst="wedgeRectCallout">
            <a:avLst>
              <a:gd fmla="val -41770" name="adj1"/>
              <a:gd fmla="val 82420" name="adj2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Bob’s correct password?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eduroam authentication model</a:t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4658186" y="920904"/>
            <a:ext cx="2301911" cy="1606038"/>
          </a:xfrm>
          <a:prstGeom prst="wedgeRoundRectCallout">
            <a:avLst>
              <a:gd fmla="val 1769" name="adj1"/>
              <a:gd fmla="val 65025" name="adj2"/>
              <a:gd fmla="val 16667" name="adj3"/>
            </a:avLst>
          </a:prstGeom>
          <a:solidFill>
            <a:srgbClr val="C4E0B2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MyUni. Someone called anonymous@example.ac.za is  claiming to be one of your users and is asking for access. They gave us this secret token. Do you know them?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2667000" y="1052736"/>
            <a:ext cx="2294874" cy="1242138"/>
          </a:xfrm>
          <a:prstGeom prst="wedgeRoundRectCallout">
            <a:avLst>
              <a:gd fmla="val -32033" name="adj1"/>
              <a:gd fmla="val 74360" name="adj2"/>
              <a:gd fmla="val 16667" name="adj3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Hi. I’m anonymous@example.ac.za from MyUni. Here’s my secret token.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3814438" y="920904"/>
            <a:ext cx="2247905" cy="1305792"/>
          </a:xfrm>
          <a:prstGeom prst="wedgeRoundRectCallout">
            <a:avLst>
              <a:gd fmla="val -15995" name="adj1"/>
              <a:gd fmla="val 77892" name="adj2"/>
              <a:gd fmla="val 16667" name="adj3"/>
            </a:avLst>
          </a:prstGeom>
          <a:solidFill>
            <a:srgbClr val="D58987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Hey, Roaming Operator, do you know anything about anonymous@example.ac.za from MyUni? They gave me this secret token.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p22"/>
          <p:cNvGraphicFramePr/>
          <p:nvPr/>
        </p:nvGraphicFramePr>
        <p:xfrm>
          <a:off x="2653004" y="1592796"/>
          <a:ext cx="6858000" cy="4040870"/>
        </p:xfrm>
        <a:graphic>
          <a:graphicData uri="http://schemas.openxmlformats.org/presentationml/2006/ole">
            <mc:AlternateContent>
              <mc:Choice Requires="v">
                <p:oleObj r:id="rId4" imgH="4040870" imgW="6858000" progId="Visio.Drawing.11" spid="_x0000_s1">
                  <p:embed/>
                </p:oleObj>
              </mc:Choice>
              <mc:Fallback>
                <p:oleObj r:id="rId5" imgH="4040870" imgW="6858000" progId="Visio.Drawing.11">
                  <p:embed/>
                  <p:pic>
                    <p:nvPicPr>
                      <p:cNvPr id="270" name="Google Shape;270;p2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653004" y="1592796"/>
                        <a:ext cx="6858000" cy="4040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" name="Google Shape;271;p22"/>
          <p:cNvSpPr/>
          <p:nvPr/>
        </p:nvSpPr>
        <p:spPr>
          <a:xfrm>
            <a:off x="3665730" y="3699030"/>
            <a:ext cx="2052228" cy="1350150"/>
          </a:xfrm>
          <a:prstGeom prst="cloudCallout">
            <a:avLst>
              <a:gd fmla="val -12664" name="adj1"/>
              <a:gd fmla="val -68437" name="adj2"/>
            </a:avLst>
          </a:prstGeom>
          <a:solidFill>
            <a:srgbClr val="D58987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Hmm. I don’t know anything about MyUni, I’ll have to ask someone.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5285910" y="3699030"/>
            <a:ext cx="1674186" cy="1350150"/>
          </a:xfrm>
          <a:prstGeom prst="cloudCallout">
            <a:avLst>
              <a:gd fmla="val -38129" name="adj1"/>
              <a:gd fmla="val -66179" name="adj2"/>
            </a:avLst>
          </a:prstGeom>
          <a:solidFill>
            <a:srgbClr val="C4E0B2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know about MyUni, let me ask them…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8148228" y="3591018"/>
            <a:ext cx="864096" cy="648072"/>
          </a:xfrm>
          <a:prstGeom prst="wedgeRectCallout">
            <a:avLst>
              <a:gd fmla="val -66689" name="adj1"/>
              <a:gd fmla="val 78961" name="adj2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 that’s correct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6642270" y="1038016"/>
            <a:ext cx="1728192" cy="1188681"/>
          </a:xfrm>
          <a:prstGeom prst="wedgeRoundRectCallout">
            <a:avLst>
              <a:gd fmla="val -3196" name="adj1"/>
              <a:gd fmla="val 76603" name="adj2"/>
              <a:gd fmla="val 16667" name="adj3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OK! I know that person. Please let them have access.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4961874" y="1053285"/>
            <a:ext cx="1998222" cy="785298"/>
          </a:xfrm>
          <a:prstGeom prst="wedgeRoundRectCallout">
            <a:avLst>
              <a:gd fmla="val -16257" name="adj1"/>
              <a:gd fmla="val 141807" name="adj2"/>
              <a:gd fmla="val 16667" name="adj3"/>
            </a:avLst>
          </a:prstGeom>
          <a:solidFill>
            <a:srgbClr val="C4E0B2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OK! MyUni knows that person, please let them have access.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3814438" y="1160748"/>
            <a:ext cx="1687497" cy="1065948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58987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OK! The Roaming Operator says MyUni knows you, you can have access.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3125670" y="1322766"/>
            <a:ext cx="972108" cy="903930"/>
          </a:xfrm>
          <a:prstGeom prst="wedgeRoundRectCallout">
            <a:avLst>
              <a:gd fmla="val -52188" name="adj1"/>
              <a:gd fmla="val 84418" name="adj2"/>
              <a:gd fmla="val 16667" name="adj3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4256660" y="1541973"/>
            <a:ext cx="3732689" cy="1430736"/>
          </a:xfrm>
          <a:prstGeom prst="cloudCallout">
            <a:avLst>
              <a:gd fmla="val -78809" name="adj1"/>
              <a:gd fmla="val 24875" name="adj2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Z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eduroam is great!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7256748" y="1053285"/>
            <a:ext cx="2268252" cy="1296144"/>
          </a:xfrm>
          <a:prstGeom prst="cloudCallout">
            <a:avLst>
              <a:gd fmla="val -17847" name="adj1"/>
              <a:gd fmla="val 73296" name="adj2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secret token belongs to Bob. Let me check the password.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7862214" y="1608840"/>
            <a:ext cx="1674186" cy="918102"/>
          </a:xfrm>
          <a:prstGeom prst="wedgeRectCallout">
            <a:avLst>
              <a:gd fmla="val -41770" name="adj1"/>
              <a:gd fmla="val 82420" name="adj2"/>
            </a:avLst>
          </a:prstGeom>
          <a:solidFill>
            <a:srgbClr val="B8A9CB"/>
          </a:solidFill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ZA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Bob’s correct password?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/>
              <a:t>Business case for eduroam</a:t>
            </a:r>
            <a:endParaRPr/>
          </a:p>
        </p:txBody>
      </p:sp>
      <p:sp>
        <p:nvSpPr>
          <p:cNvPr id="286" name="Google Shape;286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Business case for eduroam</a:t>
            </a:r>
            <a:endParaRPr/>
          </a:p>
        </p:txBody>
      </p:sp>
      <p:sp>
        <p:nvSpPr>
          <p:cNvPr id="292" name="Google Shape;29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Modest implementation &amp; maintenance costs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Making it easier to get access to the Internet promotes co-operations and collaborative research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It also makes students less dependent on geography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Users expect access to the Internet to </a:t>
            </a:r>
            <a:r>
              <a:rPr b="1" lang="en-ZA"/>
              <a:t>just work</a:t>
            </a:r>
            <a:r>
              <a:rPr lang="en-ZA"/>
              <a:t>™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ZA"/>
              <a:t>Business case for an Identity Provider</a:t>
            </a:r>
            <a:endParaRPr/>
          </a:p>
        </p:txBody>
      </p:sp>
      <p:sp>
        <p:nvSpPr>
          <p:cNvPr id="298" name="Google Shape;29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Allows your staff and students to gain access the Internet for </a:t>
            </a:r>
            <a:r>
              <a:rPr b="1" lang="en-ZA"/>
              <a:t>free</a:t>
            </a:r>
            <a:r>
              <a:rPr lang="en-ZA"/>
              <a:t> all over the world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Improves their productivity; makes them happy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Gives you the peace of mind that its probably more secure than a public hot-spot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Relatively straight-forward and low risk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If it doesn’t work, only your staff and students know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Business case for a Service Provider</a:t>
            </a:r>
            <a:endParaRPr/>
          </a:p>
        </p:txBody>
      </p:sp>
      <p:sp>
        <p:nvSpPr>
          <p:cNvPr id="304" name="Google Shape;304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Makes it easier for visitors to use your network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good for your reputation; good for their productivity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makes your campus more attractive for academic events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In most cases, leverages off your existing wireless infrastructure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Cost savings by reducing: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the amount of support your help desk does for visitors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the number of temporary visitor accounts you create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One South African university saw a 25% decrease in the first year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/>
              <a:t>How do we get this to work?</a:t>
            </a:r>
            <a:endParaRPr/>
          </a:p>
        </p:txBody>
      </p:sp>
      <p:sp>
        <p:nvSpPr>
          <p:cNvPr id="310" name="Google Shape;310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eduroam Identity Provider</a:t>
            </a:r>
            <a:endParaRPr/>
          </a:p>
        </p:txBody>
      </p:sp>
      <p:sp>
        <p:nvSpPr>
          <p:cNvPr id="316" name="Google Shape;316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You need a source of identity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ActiveDirectory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FreeIPA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OpenLDAP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Etc</a:t>
            </a:r>
            <a:endParaRPr/>
          </a:p>
          <a:p>
            <a:pPr indent="-863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You need a RADIUS server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Windows Network Policy Server (NPS)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FreeRADIUS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Clearpass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etc</a:t>
            </a:r>
            <a:endParaRPr/>
          </a:p>
          <a:p>
            <a:pPr indent="-8635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You need your NRO to route your realm</a:t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7015014" y="898601"/>
            <a:ext cx="3185442" cy="2530399"/>
          </a:xfrm>
          <a:prstGeom prst="cloudCallout">
            <a:avLst>
              <a:gd fmla="val -87033" name="adj1"/>
              <a:gd fmla="val 27230" name="adj2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ZA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If you run Active Directory, you already have all you need – just configuration.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22" name="Google Shape;3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1903" y="1556793"/>
            <a:ext cx="3048000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eduroam Service Provider</a:t>
            </a:r>
            <a:endParaRPr/>
          </a:p>
        </p:txBody>
      </p:sp>
      <p:sp>
        <p:nvSpPr>
          <p:cNvPr id="324" name="Google Shape;324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You need a WiFi network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WPA2 Enterprise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CCMP / AES</a:t>
            </a:r>
            <a:endParaRPr/>
          </a:p>
          <a:p>
            <a:pPr indent="-254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You need a RADIUS proxy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Windows Network Policy Server (NPS)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FreeRADIUS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radsecproxy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Etc</a:t>
            </a: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7015014" y="898601"/>
            <a:ext cx="3185442" cy="2530399"/>
          </a:xfrm>
          <a:prstGeom prst="cloudCallout">
            <a:avLst>
              <a:gd fmla="val -87033" name="adj1"/>
              <a:gd fmla="val 27230" name="adj2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ZA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If you run an enterprise WiFi network, you already have all you need – just configuration.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/>
              <a:t>Role players in eduroam</a:t>
            </a:r>
            <a:endParaRPr/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/>
              <a:t>Common (mis)conceptions</a:t>
            </a:r>
            <a:endParaRPr/>
          </a:p>
        </p:txBody>
      </p:sp>
      <p:sp>
        <p:nvSpPr>
          <p:cNvPr id="331" name="Google Shape;331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1) Eduroam = eduroam</a:t>
            </a:r>
            <a:endParaRPr/>
          </a:p>
        </p:txBody>
      </p:sp>
      <p:sp>
        <p:nvSpPr>
          <p:cNvPr id="337" name="Google Shape;33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It is “eduroam” not “Eduroam” or “EduRoam”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Why does the case matter?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Wireless networks are case sensitive – we want users to connect automatically so we all need to call our networks the same thing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Helps with trademark enforcement</a:t>
            </a:r>
            <a:endParaRPr/>
          </a:p>
        </p:txBody>
      </p:sp>
      <p:pic>
        <p:nvPicPr>
          <p:cNvPr descr="https://www.eduroam.org/downloads/logo/PNG/eduroam_trans_450pix.png" id="338" name="Google Shape;3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5" y="4725144"/>
            <a:ext cx="4286250" cy="18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2) eduroam = SP + IdP</a:t>
            </a:r>
            <a:endParaRPr/>
          </a:p>
        </p:txBody>
      </p:sp>
      <p:sp>
        <p:nvSpPr>
          <p:cNvPr id="344" name="Google Shape;344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Can’t set up eduroam because my institution charges for Internet access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Can’t set up an eduroam </a:t>
            </a:r>
            <a:r>
              <a:rPr b="1" lang="en-ZA"/>
              <a:t>service provider</a:t>
            </a:r>
            <a:r>
              <a:rPr lang="en-ZA"/>
              <a:t> because my institution charges for Internet access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2) eduroam = SP + IdP</a:t>
            </a:r>
            <a:endParaRPr/>
          </a:p>
        </p:txBody>
      </p:sp>
      <p:sp>
        <p:nvSpPr>
          <p:cNvPr id="350" name="Google Shape;350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Can’t set up eduroam because we don’t have a central directory of users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Can’t set up an eduroam </a:t>
            </a:r>
            <a:r>
              <a:rPr b="1" lang="en-ZA"/>
              <a:t>identity provider</a:t>
            </a:r>
            <a:r>
              <a:rPr lang="en-ZA"/>
              <a:t> because we don’t have a central directory of users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But may be able to set up multiple IdPs, or provide eduroam for a subset of users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2) eduroam = SP + IdP</a:t>
            </a:r>
            <a:endParaRPr/>
          </a:p>
        </p:txBody>
      </p:sp>
      <p:sp>
        <p:nvSpPr>
          <p:cNvPr id="356" name="Google Shape;356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It is okay for smaller institutions to just run an IdP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In bigger institutions there is an expectation of reciprocity, however: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It is okay to set up an IdP before an SP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It is also okay to set up an SP before an IdP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Even if it’s a really long time between the two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Growing the community benefits everyone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3) eduroam SP concerns</a:t>
            </a:r>
            <a:endParaRPr/>
          </a:p>
        </p:txBody>
      </p:sp>
      <p:sp>
        <p:nvSpPr>
          <p:cNvPr id="362" name="Google Shape;362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Don’t want to set up an eduroam SP because remote users will use all my bandwidth</a:t>
            </a:r>
            <a:endParaRPr/>
          </a:p>
          <a:p>
            <a:pPr indent="-171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Service providers control the type of access they provide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It is </a:t>
            </a:r>
            <a:r>
              <a:rPr b="1" lang="en-ZA"/>
              <a:t>highly recommended</a:t>
            </a:r>
            <a:r>
              <a:rPr lang="en-ZA"/>
              <a:t> that you put visitors on their own VLAN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Then you can throttle, block ports, etc provided: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You disclose what you’re doing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ZA"/>
              <a:t>You meet your national policy (or GN3-12-192)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3) eduroam SP concerns</a:t>
            </a:r>
            <a:endParaRPr/>
          </a:p>
        </p:txBody>
      </p:sp>
      <p:sp>
        <p:nvSpPr>
          <p:cNvPr id="368" name="Google Shape;368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Don’t want to set up an eduroam SP because I want to know who’s using my network / I want users to accept my terms &amp; conditions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eduroam policy requires sufficient logging to trace users – nobody is anonymous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You may publish terms and conditions on the web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You may </a:t>
            </a:r>
            <a:r>
              <a:rPr b="1" lang="en-ZA"/>
              <a:t>not</a:t>
            </a:r>
            <a:r>
              <a:rPr lang="en-ZA"/>
              <a:t> use a captive portal!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4) eduroam IdP concerns</a:t>
            </a:r>
            <a:endParaRPr/>
          </a:p>
        </p:txBody>
      </p:sp>
      <p:sp>
        <p:nvSpPr>
          <p:cNvPr id="374" name="Google Shape;374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Don’t want to expose my Active Directory / eDirectory / whatever to the Internet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You don’t have to expose any identity service to the Internet – only the roaming operator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If you’re still worried you can use a lightweight RADIUS proxy (e.g. radsecproxy) in DMZ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4) eduroam IdP concerns</a:t>
            </a:r>
            <a:endParaRPr/>
          </a:p>
        </p:txBody>
      </p:sp>
      <p:sp>
        <p:nvSpPr>
          <p:cNvPr id="380" name="Google Shape;38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Can’t use eduroam because my Active Directory was set up as </a:t>
            </a:r>
            <a:r>
              <a:rPr i="1" lang="en-ZA"/>
              <a:t>institution.local</a:t>
            </a:r>
            <a:r>
              <a:rPr lang="en-ZA"/>
              <a:t> instead of my DNS name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You do not need to change your domain!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You can add userPrincipalName aliases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In the worst case, RADIUS proxies (e.g. radsecproxy) can fix your realm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Identity Providers</a:t>
            </a:r>
            <a:endParaRPr/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Where you come </a:t>
            </a:r>
            <a:r>
              <a:rPr b="1" lang="en-ZA"/>
              <a:t>from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Also known as an “IdP”, “home institution” or “home organisation”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Responsible for authorisation – answers the question “is this person part of your organisation?”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Operate a RADIUS</a:t>
            </a:r>
            <a:r>
              <a:rPr baseline="30000" lang="en-ZA"/>
              <a:t>†</a:t>
            </a:r>
            <a:r>
              <a:rPr lang="en-ZA"/>
              <a:t> server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5015880" y="6035953"/>
            <a:ext cx="56521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Z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† Remote Access Dial-In User Service, used for network authentication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Service Providers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Where you are </a:t>
            </a:r>
            <a:r>
              <a:rPr b="1" lang="en-ZA"/>
              <a:t>visiting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Also known as an “SP” or “visited institution”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Responsible for providing the service – maintains a network and provides Internet access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Usually operates a wireless network carrying the “eduroam” SSID</a:t>
            </a:r>
            <a:r>
              <a:rPr baseline="30000" lang="en-ZA"/>
              <a:t>‡</a:t>
            </a:r>
            <a:endParaRPr baseline="30000"/>
          </a:p>
        </p:txBody>
      </p:sp>
      <p:sp>
        <p:nvSpPr>
          <p:cNvPr id="122" name="Google Shape;122;p5"/>
          <p:cNvSpPr txBox="1"/>
          <p:nvPr/>
        </p:nvSpPr>
        <p:spPr>
          <a:xfrm>
            <a:off x="5735960" y="6035953"/>
            <a:ext cx="49320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Z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‡ Service Set Identifier = wireless network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National Roaming Operators</a:t>
            </a:r>
            <a:endParaRPr/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Coordinate eduroam within their country or territory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Own the trademark for eduroam® in their service area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Define national policy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Responsible for ensuring compliance with global policy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Operate a RADIUS proxy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Generally one RO per country (NRO), but there are exceptions to this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ZA"/>
              <a:t>Global eduroam Governance Committee</a:t>
            </a:r>
            <a:endParaRPr/>
          </a:p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GeGC is responsible for the overall technical standards for eduroam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Also indirectly for the top level RADIUS proxies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Has three representatives from the African region: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Guy Halse, (TENET, South Africa)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Kennedy Aseda (KENET, Kenya)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ZA"/>
              <a:t>Emmanuel Togo(GARNET, Ghana)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/>
              <a:t>eduroam governance model</a:t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ZA"/>
              <a:t>eduroam governance model</a:t>
            </a:r>
            <a:endParaRPr/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eduroam relies on a tripartite trust relationship between an IdP, an SP, and the various ROs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IdPs advertise the eduroam service to their users and trust that SPs will provide 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SPs trust that the users asserted by an IdP are bona fide members of that organisation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ZA"/>
              <a:t>IdPs and SPs trust ROs to convey information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2013-11-24T06:11:18Z</dcterms:created>
  <dc:creator>Guy</dc:creator>
</cp:coreProperties>
</file>