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9" r:id="rId6"/>
    <p:sldId id="257" r:id="rId7"/>
    <p:sldId id="270" r:id="rId8"/>
    <p:sldId id="258" r:id="rId9"/>
    <p:sldId id="259" r:id="rId10"/>
    <p:sldId id="260" r:id="rId11"/>
    <p:sldId id="261" r:id="rId12"/>
    <p:sldId id="262" r:id="rId13"/>
    <p:sldId id="271" r:id="rId14"/>
    <p:sldId id="272" r:id="rId15"/>
    <p:sldId id="274" r:id="rId16"/>
    <p:sldId id="273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AD1-647C-4F84-81A3-639337C0B1A1}" type="datetimeFigureOut">
              <a:rPr lang="en-ZA" smtClean="0"/>
              <a:t>2018/04/12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925C-7F97-4CD4-8ED5-B0E9C03E51D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1141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AD1-647C-4F84-81A3-639337C0B1A1}" type="datetimeFigureOut">
              <a:rPr lang="en-ZA" smtClean="0"/>
              <a:t>2018/04/12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925C-7F97-4CD4-8ED5-B0E9C03E51D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515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AD1-647C-4F84-81A3-639337C0B1A1}" type="datetimeFigureOut">
              <a:rPr lang="en-ZA" smtClean="0"/>
              <a:t>2018/04/12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925C-7F97-4CD4-8ED5-B0E9C03E51D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7579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AD1-647C-4F84-81A3-639337C0B1A1}" type="datetimeFigureOut">
              <a:rPr lang="en-ZA" smtClean="0"/>
              <a:t>2018/04/12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925C-7F97-4CD4-8ED5-B0E9C03E51D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1901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AD1-647C-4F84-81A3-639337C0B1A1}" type="datetimeFigureOut">
              <a:rPr lang="en-ZA" smtClean="0"/>
              <a:t>2018/04/12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925C-7F97-4CD4-8ED5-B0E9C03E51D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5316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AD1-647C-4F84-81A3-639337C0B1A1}" type="datetimeFigureOut">
              <a:rPr lang="en-ZA" smtClean="0"/>
              <a:t>2018/04/12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925C-7F97-4CD4-8ED5-B0E9C03E51D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3674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AD1-647C-4F84-81A3-639337C0B1A1}" type="datetimeFigureOut">
              <a:rPr lang="en-ZA" smtClean="0"/>
              <a:t>2018/04/12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925C-7F97-4CD4-8ED5-B0E9C03E51D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364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AD1-647C-4F84-81A3-639337C0B1A1}" type="datetimeFigureOut">
              <a:rPr lang="en-ZA" smtClean="0"/>
              <a:t>2018/04/12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925C-7F97-4CD4-8ED5-B0E9C03E51D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795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AD1-647C-4F84-81A3-639337C0B1A1}" type="datetimeFigureOut">
              <a:rPr lang="en-ZA" smtClean="0"/>
              <a:t>2018/04/12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925C-7F97-4CD4-8ED5-B0E9C03E51D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329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AD1-647C-4F84-81A3-639337C0B1A1}" type="datetimeFigureOut">
              <a:rPr lang="en-ZA" smtClean="0"/>
              <a:t>2018/04/12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925C-7F97-4CD4-8ED5-B0E9C03E51D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2599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AD1-647C-4F84-81A3-639337C0B1A1}" type="datetimeFigureOut">
              <a:rPr lang="en-ZA" smtClean="0"/>
              <a:t>2018/04/12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925C-7F97-4CD4-8ED5-B0E9C03E51D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906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AFAD1-647C-4F84-81A3-639337C0B1A1}" type="datetimeFigureOut">
              <a:rPr lang="en-ZA" smtClean="0"/>
              <a:t>2018/04/12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2925C-7F97-4CD4-8ED5-B0E9C03E51D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7477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smtClean="0"/>
              <a:t>Policy, Privacy, Law</a:t>
            </a:r>
            <a:endParaRPr lang="en-Z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804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The German privacy virus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 world’s first computer-specific </a:t>
            </a:r>
            <a:r>
              <a:rPr lang="en-ZA" dirty="0"/>
              <a:t>data protection law </a:t>
            </a:r>
            <a:r>
              <a:rPr lang="en-ZA" dirty="0" smtClean="0"/>
              <a:t>was passed by the German federal state of Hessen.</a:t>
            </a:r>
          </a:p>
          <a:p>
            <a:r>
              <a:rPr lang="en-ZA" dirty="0"/>
              <a:t>The </a:t>
            </a:r>
            <a:r>
              <a:rPr lang="en-ZA" dirty="0" err="1"/>
              <a:t>Bundesdatenschutzgesetz</a:t>
            </a:r>
            <a:r>
              <a:rPr lang="en-ZA" dirty="0"/>
              <a:t> </a:t>
            </a:r>
            <a:r>
              <a:rPr lang="en-ZA" dirty="0" smtClean="0"/>
              <a:t>or Data Protection Act</a:t>
            </a:r>
            <a:endParaRPr lang="en-ZA" dirty="0"/>
          </a:p>
        </p:txBody>
      </p:sp>
      <p:pic>
        <p:nvPicPr>
          <p:cNvPr id="1030" name="Picture 6" descr="Coat of arms of Hes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144" y="4001294"/>
            <a:ext cx="1527712" cy="1841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25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Privacy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It is better to think about privacy from the beginning, rather than as an after though when laws compel you</a:t>
            </a:r>
          </a:p>
          <a:p>
            <a:endParaRPr lang="en-ZA" dirty="0" smtClean="0"/>
          </a:p>
          <a:p>
            <a:r>
              <a:rPr lang="en-ZA" dirty="0" smtClean="0"/>
              <a:t>And it’s the right thing to do anyway…</a:t>
            </a:r>
          </a:p>
        </p:txBody>
      </p:sp>
    </p:spTree>
    <p:extLst>
      <p:ext uri="{BB962C8B-B14F-4D97-AF65-F5344CB8AC3E}">
        <p14:creationId xmlns:p14="http://schemas.microsoft.com/office/powerpoint/2010/main" val="179459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Privacy</a:t>
            </a:r>
            <a:r>
              <a:rPr lang="en-ZA" dirty="0"/>
              <a:t>: just do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Use pseudo-anonymous, opaque, targeted identifiers instead of usernames wherever possible</a:t>
            </a:r>
          </a:p>
          <a:p>
            <a:r>
              <a:rPr lang="en-ZA" dirty="0" smtClean="0"/>
              <a:t>Don’t release more attributes than you need to</a:t>
            </a:r>
          </a:p>
          <a:p>
            <a:pPr lvl="1"/>
            <a:r>
              <a:rPr lang="en-ZA" dirty="0" smtClean="0"/>
              <a:t>But don’t release fewer than you need to either!!!</a:t>
            </a:r>
          </a:p>
          <a:p>
            <a:r>
              <a:rPr lang="en-ZA" dirty="0" smtClean="0"/>
              <a:t>Let users know what you’re doing with their PI</a:t>
            </a:r>
          </a:p>
          <a:p>
            <a:pPr lvl="1"/>
            <a:r>
              <a:rPr lang="en-ZA" dirty="0" smtClean="0"/>
              <a:t>In a privacy statement/policy</a:t>
            </a:r>
          </a:p>
          <a:p>
            <a:pPr lvl="1"/>
            <a:r>
              <a:rPr lang="en-ZA" dirty="0" smtClean="0"/>
              <a:t>During attribute release</a:t>
            </a:r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740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&amp; the law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655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&amp; the law</a:t>
            </a:r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IANAL, nor do I know Ugandan law…</a:t>
            </a:r>
            <a:endParaRPr lang="en-ZA" dirty="0"/>
          </a:p>
          <a:p>
            <a:r>
              <a:rPr lang="en-ZA" dirty="0" smtClean="0"/>
              <a:t>… so lets use South African law as an example of things you may need to think about</a:t>
            </a:r>
          </a:p>
        </p:txBody>
      </p:sp>
    </p:spTree>
    <p:extLst>
      <p:ext uri="{BB962C8B-B14F-4D97-AF65-F5344CB8AC3E}">
        <p14:creationId xmlns:p14="http://schemas.microsoft.com/office/powerpoint/2010/main" val="172402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&amp; the law: logging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In South Africa, the Regulation of Interception of Communications and Provision of Communications-Related Information Act…</a:t>
            </a:r>
          </a:p>
          <a:p>
            <a:pPr lvl="1"/>
            <a:r>
              <a:rPr lang="en-ZA" dirty="0" smtClean="0"/>
              <a:t>Requires [identity] providers to keep a copy of the identity document of their users for five years</a:t>
            </a:r>
          </a:p>
          <a:p>
            <a:pPr lvl="1"/>
            <a:r>
              <a:rPr lang="en-ZA" dirty="0"/>
              <a:t>R</a:t>
            </a:r>
            <a:r>
              <a:rPr lang="en-ZA" dirty="0" smtClean="0"/>
              <a:t>equires [service] providers keep “adequate” logs</a:t>
            </a:r>
          </a:p>
          <a:p>
            <a:pPr lvl="1"/>
            <a:r>
              <a:rPr lang="en-ZA" dirty="0"/>
              <a:t>A</a:t>
            </a:r>
            <a:r>
              <a:rPr lang="en-ZA" dirty="0" smtClean="0"/>
              <a:t>llows for an judge to issue an interception order</a:t>
            </a:r>
          </a:p>
        </p:txBody>
      </p:sp>
    </p:spTree>
    <p:extLst>
      <p:ext uri="{BB962C8B-B14F-4D97-AF65-F5344CB8AC3E}">
        <p14:creationId xmlns:p14="http://schemas.microsoft.com/office/powerpoint/2010/main" val="32012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&amp; the law: section 212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In South Africa, section 212 of the </a:t>
            </a:r>
            <a:r>
              <a:rPr lang="en-ZA" dirty="0"/>
              <a:t>C</a:t>
            </a:r>
            <a:r>
              <a:rPr lang="en-ZA" dirty="0" smtClean="0"/>
              <a:t>riminal Procedure Act allows a judge to issue a subpoena compelling a service provider to provide information about a user</a:t>
            </a:r>
          </a:p>
          <a:p>
            <a:r>
              <a:rPr lang="en-ZA" dirty="0" smtClean="0"/>
              <a:t>But what happens when a pseudo-anonymous identifier is used?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993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&amp; the law: minors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In South Africa, the Film &amp; Publications Amendment Act requires that service providers take steps to protect minors</a:t>
            </a:r>
          </a:p>
          <a:p>
            <a:r>
              <a:rPr lang="en-ZA" dirty="0" smtClean="0"/>
              <a:t>This particularly impacts </a:t>
            </a:r>
            <a:r>
              <a:rPr lang="en-ZA" dirty="0" err="1" smtClean="0"/>
              <a:t>eduroam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4093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Trust</a:t>
            </a:r>
            <a:endParaRPr lang="en-ZA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33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Trust</a:t>
            </a:r>
            <a:r>
              <a:rPr lang="en-ZA" dirty="0" smtClean="0"/>
              <a:t> derives from governance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952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Trust</a:t>
            </a:r>
            <a:r>
              <a:rPr lang="en-ZA" dirty="0" smtClean="0"/>
              <a:t> derives from </a:t>
            </a:r>
            <a:r>
              <a:rPr lang="en-ZA" dirty="0"/>
              <a:t>governance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sz="6000" dirty="0"/>
              <a:t>a</a:t>
            </a:r>
            <a:r>
              <a:rPr lang="en-ZA" sz="6000" dirty="0" smtClean="0"/>
              <a:t>nd is documented in policy</a:t>
            </a:r>
            <a:endParaRPr lang="en-ZA" sz="6000" dirty="0"/>
          </a:p>
        </p:txBody>
      </p:sp>
    </p:spTree>
    <p:extLst>
      <p:ext uri="{BB962C8B-B14F-4D97-AF65-F5344CB8AC3E}">
        <p14:creationId xmlns:p14="http://schemas.microsoft.com/office/powerpoint/2010/main" val="181853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Policy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Exists to make sure everyone understands their roles</a:t>
            </a:r>
          </a:p>
          <a:p>
            <a:r>
              <a:rPr lang="en-ZA" dirty="0" smtClean="0"/>
              <a:t>Helps manage expectations</a:t>
            </a:r>
          </a:p>
          <a:p>
            <a:r>
              <a:rPr lang="en-ZA" dirty="0" smtClean="0"/>
              <a:t>Ensures </a:t>
            </a:r>
            <a:r>
              <a:rPr lang="en-ZA" dirty="0" err="1" smtClean="0"/>
              <a:t>IdPs</a:t>
            </a:r>
            <a:r>
              <a:rPr lang="en-ZA" dirty="0" smtClean="0"/>
              <a:t> and SPs do the right thing™</a:t>
            </a:r>
          </a:p>
          <a:p>
            <a:r>
              <a:rPr lang="en-ZA" dirty="0" smtClean="0"/>
              <a:t>Will evolve and get more stringent over time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213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Acceptable Use Policy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Make sure you have one!</a:t>
            </a:r>
          </a:p>
          <a:p>
            <a:r>
              <a:rPr lang="en-ZA" dirty="0" smtClean="0"/>
              <a:t>Think about what changes might be needed to cope with federation</a:t>
            </a:r>
          </a:p>
          <a:p>
            <a:endParaRPr lang="en-ZA" dirty="0" smtClean="0"/>
          </a:p>
          <a:p>
            <a:r>
              <a:rPr lang="en-ZA" dirty="0" smtClean="0"/>
              <a:t>What happens when one of your users abuses a service located in another country?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3164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Identity Management Practice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Documents the identity management lifecycle in your institution, from provisioning to de-provisioning</a:t>
            </a:r>
          </a:p>
          <a:p>
            <a:r>
              <a:rPr lang="en-ZA" dirty="0" smtClean="0"/>
              <a:t>Helps other providers understand your level of assurance</a:t>
            </a:r>
          </a:p>
          <a:p>
            <a:pPr lvl="1"/>
            <a:r>
              <a:rPr lang="en-ZA" dirty="0" smtClean="0"/>
              <a:t>How sure are you that your user is who they claim to be?</a:t>
            </a:r>
          </a:p>
          <a:p>
            <a:pPr lvl="1"/>
            <a:endParaRPr lang="en-ZA" dirty="0"/>
          </a:p>
          <a:p>
            <a:r>
              <a:rPr lang="en-ZA" dirty="0" smtClean="0"/>
              <a:t>Be honest! Document what you are currently doing, not what you want to do.</a:t>
            </a:r>
            <a:endParaRPr lang="en-ZA" dirty="0"/>
          </a:p>
        </p:txBody>
      </p:sp>
      <p:sp>
        <p:nvSpPr>
          <p:cNvPr id="4" name="Cloud Callout 3"/>
          <p:cNvSpPr/>
          <p:nvPr/>
        </p:nvSpPr>
        <p:spPr>
          <a:xfrm>
            <a:off x="4546131" y="365126"/>
            <a:ext cx="7422524" cy="5350480"/>
          </a:xfrm>
          <a:prstGeom prst="cloudCallout">
            <a:avLst>
              <a:gd name="adj1" fmla="val -68420"/>
              <a:gd name="adj2" fmla="val 1365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rgbClr val="FFFF00"/>
                </a:solidFill>
              </a:rPr>
              <a:t>A </a:t>
            </a:r>
            <a:r>
              <a:rPr lang="en-ZA" sz="3200" b="1" dirty="0">
                <a:solidFill>
                  <a:srgbClr val="FFFF00"/>
                </a:solidFill>
              </a:rPr>
              <a:t>Level of Assurance</a:t>
            </a:r>
            <a:r>
              <a:rPr lang="en-ZA" sz="3200" dirty="0">
                <a:solidFill>
                  <a:srgbClr val="FFFF00"/>
                </a:solidFill>
              </a:rPr>
              <a:t>, as defined by the by ISO/IEC 29115 Standard, describes the degree of confidence in the processes leading up to and including an </a:t>
            </a:r>
            <a:r>
              <a:rPr lang="en-ZA" sz="3200" dirty="0" smtClean="0">
                <a:solidFill>
                  <a:srgbClr val="FFFF00"/>
                </a:solidFill>
              </a:rPr>
              <a:t>authentication</a:t>
            </a:r>
          </a:p>
          <a:p>
            <a:pPr algn="ctr"/>
            <a:r>
              <a:rPr lang="en-ZA" sz="1200" dirty="0" smtClean="0">
                <a:solidFill>
                  <a:srgbClr val="FFFF00"/>
                </a:solidFill>
              </a:rPr>
              <a:t>- Wikipedia</a:t>
            </a:r>
            <a:endParaRPr lang="en-ZA" sz="3200" dirty="0">
              <a:solidFill>
                <a:srgbClr val="FFFF00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7226838" y="3693509"/>
            <a:ext cx="4637314" cy="2913017"/>
          </a:xfrm>
          <a:prstGeom prst="cloudCallout">
            <a:avLst>
              <a:gd name="adj1" fmla="val -71537"/>
              <a:gd name="adj2" fmla="val -10072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n-ZA" sz="3600" dirty="0">
                <a:solidFill>
                  <a:srgbClr val="FFFF00"/>
                </a:solidFill>
              </a:rPr>
              <a:t>Remember our identity audit on day one?</a:t>
            </a:r>
          </a:p>
        </p:txBody>
      </p:sp>
    </p:spTree>
    <p:extLst>
      <p:ext uri="{BB962C8B-B14F-4D97-AF65-F5344CB8AC3E}">
        <p14:creationId xmlns:p14="http://schemas.microsoft.com/office/powerpoint/2010/main" val="244375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Privacy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44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Legal basis for privacy</a:t>
            </a:r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Uganda may not have privacy laws, but:</a:t>
            </a:r>
          </a:p>
          <a:p>
            <a:pPr lvl="1"/>
            <a:r>
              <a:rPr lang="en-ZA" dirty="0" err="1" smtClean="0"/>
              <a:t>IdPs</a:t>
            </a:r>
            <a:r>
              <a:rPr lang="en-ZA" dirty="0" smtClean="0"/>
              <a:t> and SPs in Europe are bound by </a:t>
            </a:r>
            <a:r>
              <a:rPr lang="en-ZA" dirty="0"/>
              <a:t>the </a:t>
            </a:r>
            <a:r>
              <a:rPr lang="en-ZA" dirty="0" smtClean="0"/>
              <a:t>General </a:t>
            </a:r>
            <a:r>
              <a:rPr lang="en-ZA" dirty="0"/>
              <a:t>Data Protection Regulation (GDPR</a:t>
            </a:r>
            <a:r>
              <a:rPr lang="en-ZA" dirty="0" smtClean="0"/>
              <a:t>)</a:t>
            </a:r>
          </a:p>
          <a:p>
            <a:pPr lvl="1"/>
            <a:r>
              <a:rPr lang="en-ZA" dirty="0" smtClean="0"/>
              <a:t>This </a:t>
            </a:r>
            <a:r>
              <a:rPr lang="en-ZA" strike="sngStrike" dirty="0" err="1" smtClean="0"/>
              <a:t>may</a:t>
            </a:r>
            <a:r>
              <a:rPr lang="en-ZA" dirty="0" err="1" smtClean="0"/>
              <a:t>will</a:t>
            </a:r>
            <a:r>
              <a:rPr lang="en-ZA" dirty="0" smtClean="0"/>
              <a:t> affect your users and your services</a:t>
            </a:r>
          </a:p>
          <a:p>
            <a:pPr lvl="1"/>
            <a:endParaRPr lang="en-ZA" dirty="0"/>
          </a:p>
          <a:p>
            <a:r>
              <a:rPr lang="en-ZA" dirty="0"/>
              <a:t>Y</a:t>
            </a:r>
            <a:r>
              <a:rPr lang="en-ZA" dirty="0" smtClean="0"/>
              <a:t>ou can expect Uganda to get privacy laws sooner or later...</a:t>
            </a:r>
          </a:p>
        </p:txBody>
      </p:sp>
    </p:spTree>
    <p:extLst>
      <p:ext uri="{BB962C8B-B14F-4D97-AF65-F5344CB8AC3E}">
        <p14:creationId xmlns:p14="http://schemas.microsoft.com/office/powerpoint/2010/main" val="381278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478</Words>
  <Application>Microsoft Office PowerPoint</Application>
  <PresentationFormat>Widescreen</PresentationFormat>
  <Paragraphs>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Policy, Privacy, Law</vt:lpstr>
      <vt:lpstr>Trust</vt:lpstr>
      <vt:lpstr>Trust derives from governance</vt:lpstr>
      <vt:lpstr>Trust derives from governance</vt:lpstr>
      <vt:lpstr>Federation Policy</vt:lpstr>
      <vt:lpstr>Acceptable Use Policy</vt:lpstr>
      <vt:lpstr>Identity Management Practice Statement</vt:lpstr>
      <vt:lpstr>Privacy</vt:lpstr>
      <vt:lpstr>Legal basis for privacy</vt:lpstr>
      <vt:lpstr>The German privacy virus</vt:lpstr>
      <vt:lpstr>Privacy</vt:lpstr>
      <vt:lpstr>Privacy: just do it</vt:lpstr>
      <vt:lpstr>Federation &amp; the law</vt:lpstr>
      <vt:lpstr>Federation &amp; the law</vt:lpstr>
      <vt:lpstr>Federation &amp; the law: logging</vt:lpstr>
      <vt:lpstr>Federation &amp; the law: section 212</vt:lpstr>
      <vt:lpstr>Federation &amp; the law: minors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eduroam</dc:title>
  <dc:creator>Guy Halse</dc:creator>
  <cp:lastModifiedBy>Guy Halse</cp:lastModifiedBy>
  <cp:revision>24</cp:revision>
  <dcterms:created xsi:type="dcterms:W3CDTF">2018-04-09T19:29:58Z</dcterms:created>
  <dcterms:modified xsi:type="dcterms:W3CDTF">2018-04-12T21:08:21Z</dcterms:modified>
</cp:coreProperties>
</file>